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354" r:id="rId3"/>
    <p:sldId id="361" r:id="rId4"/>
    <p:sldId id="339" r:id="rId5"/>
    <p:sldId id="355" r:id="rId6"/>
    <p:sldId id="300" r:id="rId7"/>
    <p:sldId id="357" r:id="rId8"/>
    <p:sldId id="358" r:id="rId9"/>
    <p:sldId id="359" r:id="rId10"/>
    <p:sldId id="263" r:id="rId11"/>
    <p:sldId id="360" r:id="rId12"/>
    <p:sldId id="344" r:id="rId13"/>
    <p:sldId id="356" r:id="rId14"/>
    <p:sldId id="345" r:id="rId15"/>
    <p:sldId id="340" r:id="rId16"/>
    <p:sldId id="349" r:id="rId17"/>
    <p:sldId id="342" r:id="rId18"/>
    <p:sldId id="343" r:id="rId19"/>
    <p:sldId id="346" r:id="rId20"/>
    <p:sldId id="351" r:id="rId21"/>
    <p:sldId id="352" r:id="rId22"/>
    <p:sldId id="353" r:id="rId23"/>
    <p:sldId id="293"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Schoenberger" initials="HMS" lastIdx="10" clrIdx="0">
    <p:extLst>
      <p:ext uri="{19B8F6BF-5375-455C-9EA6-DF929625EA0E}">
        <p15:presenceInfo xmlns:p15="http://schemas.microsoft.com/office/powerpoint/2012/main" userId="Heather Schoenber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A6CAF0"/>
    <a:srgbClr val="C2C2C2"/>
    <a:srgbClr val="BABABA"/>
    <a:srgbClr val="A9A9A9"/>
    <a:srgbClr val="CC0000"/>
    <a:srgbClr val="A20000"/>
    <a:srgbClr val="A50021"/>
    <a:srgbClr val="00CC99"/>
    <a:srgbClr val="3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66" autoAdjust="0"/>
    <p:restoredTop sz="71724" autoAdjust="0"/>
  </p:normalViewPr>
  <p:slideViewPr>
    <p:cSldViewPr snapToGrid="0">
      <p:cViewPr varScale="1">
        <p:scale>
          <a:sx n="77" d="100"/>
          <a:sy n="77" d="100"/>
        </p:scale>
        <p:origin x="12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A203A-00EC-4736-83F8-0ECE50F32EDE}" type="datetimeFigureOut">
              <a:rPr lang="en-US" smtClean="0"/>
              <a:t>04/07/2026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06AA3-0BD1-47D3-BEA6-88193156C285}" type="slidenum">
              <a:rPr lang="en-US" smtClean="0"/>
              <a:t>‹#›</a:t>
            </a:fld>
            <a:endParaRPr lang="en-US"/>
          </a:p>
        </p:txBody>
      </p:sp>
    </p:spTree>
    <p:extLst>
      <p:ext uri="{BB962C8B-B14F-4D97-AF65-F5344CB8AC3E}">
        <p14:creationId xmlns:p14="http://schemas.microsoft.com/office/powerpoint/2010/main" val="3993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Greetings!</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My name’s Desi, I’m an outreach/</a:t>
            </a:r>
            <a:r>
              <a:rPr lang="en-US" sz="1200" i="0" kern="1200" dirty="0" err="1">
                <a:solidFill>
                  <a:schemeClr val="tx1"/>
                </a:solidFill>
                <a:effectLst/>
                <a:latin typeface="+mn-lt"/>
                <a:ea typeface="+mn-ea"/>
                <a:cs typeface="+mn-cs"/>
              </a:rPr>
              <a:t>educ</a:t>
            </a:r>
            <a:r>
              <a:rPr lang="en-US" sz="1200" i="0" kern="1200" dirty="0">
                <a:solidFill>
                  <a:schemeClr val="tx1"/>
                </a:solidFill>
                <a:effectLst/>
                <a:latin typeface="+mn-lt"/>
                <a:ea typeface="+mn-ea"/>
                <a:cs typeface="+mn-cs"/>
              </a:rPr>
              <a:t> specialist, &amp; I’ll be walking u thru 2day’s program, Intro to PERA.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If</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ur</a:t>
            </a:r>
            <a:r>
              <a:rPr lang="en-US" sz="1200" i="0" kern="1200" baseline="0" dirty="0">
                <a:solidFill>
                  <a:schemeClr val="tx1"/>
                </a:solidFill>
                <a:effectLst/>
                <a:latin typeface="+mn-lt"/>
                <a:ea typeface="+mn-ea"/>
                <a:cs typeface="+mn-cs"/>
              </a:rPr>
              <a:t> new to PERA, </a:t>
            </a:r>
            <a:r>
              <a:rPr lang="en-US" sz="1200" i="0" kern="1200" baseline="0" dirty="0" err="1">
                <a:solidFill>
                  <a:schemeClr val="tx1"/>
                </a:solidFill>
                <a:effectLst/>
                <a:latin typeface="+mn-lt"/>
                <a:ea typeface="+mn-ea"/>
                <a:cs typeface="+mn-cs"/>
              </a:rPr>
              <a:t>ur</a:t>
            </a:r>
            <a:r>
              <a:rPr lang="en-US" sz="1200" i="0" kern="1200" baseline="0" dirty="0">
                <a:solidFill>
                  <a:schemeClr val="tx1"/>
                </a:solidFill>
                <a:effectLst/>
                <a:latin typeface="+mn-lt"/>
                <a:ea typeface="+mn-ea"/>
                <a:cs typeface="+mn-cs"/>
              </a:rPr>
              <a:t> in the right place, as this </a:t>
            </a:r>
            <a:r>
              <a:rPr lang="en-US" sz="1200" i="0" kern="1200" baseline="0" dirty="0" err="1">
                <a:solidFill>
                  <a:schemeClr val="tx1"/>
                </a:solidFill>
                <a:effectLst/>
                <a:latin typeface="+mn-lt"/>
                <a:ea typeface="+mn-ea"/>
                <a:cs typeface="+mn-cs"/>
              </a:rPr>
              <a:t>prezo</a:t>
            </a:r>
            <a:r>
              <a:rPr lang="en-US" sz="1200" i="0" kern="1200" baseline="0" dirty="0">
                <a:solidFill>
                  <a:schemeClr val="tx1"/>
                </a:solidFill>
                <a:effectLst/>
                <a:latin typeface="+mn-lt"/>
                <a:ea typeface="+mn-ea"/>
                <a:cs typeface="+mn-cs"/>
              </a:rPr>
              <a:t> is going to give u a quick overview of PERA, &amp; equip u w/ basic knowledge of the plans we administer.</a:t>
            </a: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strike="noStrik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strike="noStrike" baseline="0" dirty="0"/>
          </a:p>
          <a:p>
            <a:endParaRPr lang="en-US" dirty="0"/>
          </a:p>
        </p:txBody>
      </p:sp>
      <p:sp>
        <p:nvSpPr>
          <p:cNvPr id="4" name="Slide Number Placeholder 3"/>
          <p:cNvSpPr>
            <a:spLocks noGrp="1"/>
          </p:cNvSpPr>
          <p:nvPr>
            <p:ph type="sldNum" sz="quarter" idx="10"/>
          </p:nvPr>
        </p:nvSpPr>
        <p:spPr/>
        <p:txBody>
          <a:bodyPr/>
          <a:lstStyle/>
          <a:p>
            <a:fld id="{D9F06AA3-0BD1-47D3-BEA6-88193156C285}" type="slidenum">
              <a:rPr lang="en-US" smtClean="0"/>
              <a:t>1</a:t>
            </a:fld>
            <a:endParaRPr lang="en-US"/>
          </a:p>
        </p:txBody>
      </p:sp>
    </p:spTree>
    <p:extLst>
      <p:ext uri="{BB962C8B-B14F-4D97-AF65-F5344CB8AC3E}">
        <p14:creationId xmlns:p14="http://schemas.microsoft.com/office/powerpoint/2010/main" val="1465160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kern="1200" dirty="0">
                <a:solidFill>
                  <a:schemeClr val="tx1"/>
                </a:solidFill>
                <a:effectLst/>
                <a:latin typeface="+mn-lt"/>
                <a:ea typeface="+mn-ea"/>
                <a:cs typeface="+mn-cs"/>
              </a:rPr>
              <a:t>Another thing u should know about PERA’s pensions, is how we calculate member’s benefits.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PERA pensions are </a:t>
            </a:r>
            <a:r>
              <a:rPr lang="en-US" sz="1100" kern="1200" dirty="0" err="1">
                <a:solidFill>
                  <a:schemeClr val="tx1"/>
                </a:solidFill>
                <a:effectLst/>
                <a:latin typeface="+mn-lt"/>
                <a:ea typeface="+mn-ea"/>
                <a:cs typeface="+mn-cs"/>
              </a:rPr>
              <a:t>calc’d</a:t>
            </a:r>
            <a:r>
              <a:rPr lang="en-US" sz="1100" kern="1200" dirty="0">
                <a:solidFill>
                  <a:schemeClr val="tx1"/>
                </a:solidFill>
                <a:effectLst/>
                <a:latin typeface="+mn-lt"/>
                <a:ea typeface="+mn-ea"/>
                <a:cs typeface="+mn-cs"/>
              </a:rPr>
              <a:t> on a formula using these 3 factors: the member’s YOS, their </a:t>
            </a:r>
            <a:r>
              <a:rPr lang="en-US" sz="1100" kern="1200" dirty="0" err="1">
                <a:solidFill>
                  <a:schemeClr val="tx1"/>
                </a:solidFill>
                <a:effectLst/>
                <a:latin typeface="+mn-lt"/>
                <a:ea typeface="+mn-ea"/>
                <a:cs typeface="+mn-cs"/>
              </a:rPr>
              <a:t>ave</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sal</a:t>
            </a:r>
            <a:r>
              <a:rPr lang="en-US" sz="1100" kern="1200" dirty="0">
                <a:solidFill>
                  <a:schemeClr val="tx1"/>
                </a:solidFill>
                <a:effectLst/>
                <a:latin typeface="+mn-lt"/>
                <a:ea typeface="+mn-ea"/>
                <a:cs typeface="+mn-cs"/>
              </a:rPr>
              <a:t>,</a:t>
            </a:r>
            <a:r>
              <a:rPr lang="en-US" sz="1100" kern="1200" baseline="0" dirty="0">
                <a:solidFill>
                  <a:schemeClr val="tx1"/>
                </a:solidFill>
                <a:effectLst/>
                <a:latin typeface="+mn-lt"/>
                <a:ea typeface="+mn-ea"/>
                <a:cs typeface="+mn-cs"/>
              </a:rPr>
              <a:t> &amp; </a:t>
            </a:r>
            <a:r>
              <a:rPr lang="en-US" sz="1100" kern="1200" dirty="0">
                <a:solidFill>
                  <a:schemeClr val="tx1"/>
                </a:solidFill>
                <a:effectLst/>
                <a:latin typeface="+mn-lt"/>
                <a:ea typeface="+mn-ea"/>
                <a:cs typeface="+mn-cs"/>
              </a:rPr>
              <a:t>age at retirement.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PERA will replace a % of the member’s </a:t>
            </a:r>
            <a:r>
              <a:rPr lang="en-US" sz="1100" kern="1200" dirty="0" err="1">
                <a:solidFill>
                  <a:schemeClr val="tx1"/>
                </a:solidFill>
                <a:effectLst/>
                <a:latin typeface="+mn-lt"/>
                <a:ea typeface="+mn-ea"/>
                <a:cs typeface="+mn-cs"/>
              </a:rPr>
              <a:t>sal</a:t>
            </a:r>
            <a:r>
              <a:rPr lang="en-US" sz="1100" kern="1200" dirty="0">
                <a:solidFill>
                  <a:schemeClr val="tx1"/>
                </a:solidFill>
                <a:effectLst/>
                <a:latin typeface="+mn-lt"/>
                <a:ea typeface="+mn-ea"/>
                <a:cs typeface="+mn-cs"/>
              </a:rPr>
              <a:t> for each YOS they give. &amp; the % PERA will replace </a:t>
            </a:r>
            <a:r>
              <a:rPr lang="en-US" sz="1100" kern="1200" baseline="0" dirty="0">
                <a:solidFill>
                  <a:schemeClr val="tx1"/>
                </a:solidFill>
                <a:effectLst/>
                <a:latin typeface="+mn-lt"/>
                <a:ea typeface="+mn-ea"/>
                <a:cs typeface="+mn-cs"/>
              </a:rPr>
              <a:t>differs for each plan.</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When it comes to the member’s </a:t>
            </a:r>
            <a:r>
              <a:rPr lang="en-US" sz="1100" kern="1200" dirty="0" err="1">
                <a:solidFill>
                  <a:schemeClr val="tx1"/>
                </a:solidFill>
                <a:effectLst/>
                <a:latin typeface="+mn-lt"/>
                <a:ea typeface="+mn-ea"/>
                <a:cs typeface="+mn-cs"/>
              </a:rPr>
              <a:t>ave</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sal</a:t>
            </a:r>
            <a:r>
              <a:rPr lang="en-US" sz="1100" kern="1200" dirty="0">
                <a:solidFill>
                  <a:schemeClr val="tx1"/>
                </a:solidFill>
                <a:effectLst/>
                <a:latin typeface="+mn-lt"/>
                <a:ea typeface="+mn-ea"/>
                <a:cs typeface="+mn-cs"/>
              </a:rPr>
              <a:t>, we use the 5 consecutive</a:t>
            </a:r>
            <a:r>
              <a:rPr lang="en-US" sz="1100" kern="1200" baseline="0" dirty="0">
                <a:solidFill>
                  <a:schemeClr val="tx1"/>
                </a:solidFill>
                <a:effectLst/>
                <a:latin typeface="+mn-lt"/>
                <a:ea typeface="+mn-ea"/>
                <a:cs typeface="+mn-cs"/>
              </a:rPr>
              <a:t> </a:t>
            </a:r>
            <a:r>
              <a:rPr lang="en-US" sz="1100" kern="1200" baseline="0" dirty="0" err="1">
                <a:solidFill>
                  <a:schemeClr val="tx1"/>
                </a:solidFill>
                <a:effectLst/>
                <a:latin typeface="+mn-lt"/>
                <a:ea typeface="+mn-ea"/>
                <a:cs typeface="+mn-cs"/>
              </a:rPr>
              <a:t>yrs</a:t>
            </a:r>
            <a:r>
              <a:rPr lang="en-US" sz="1100" kern="1200" baseline="0" dirty="0">
                <a:solidFill>
                  <a:schemeClr val="tx1"/>
                </a:solidFill>
                <a:effectLst/>
                <a:latin typeface="+mn-lt"/>
                <a:ea typeface="+mn-ea"/>
                <a:cs typeface="+mn-cs"/>
              </a:rPr>
              <a:t> that the member’s </a:t>
            </a:r>
            <a:r>
              <a:rPr lang="en-US" sz="1100" kern="1200" baseline="0" dirty="0" err="1">
                <a:solidFill>
                  <a:schemeClr val="tx1"/>
                </a:solidFill>
                <a:effectLst/>
                <a:latin typeface="+mn-lt"/>
                <a:ea typeface="+mn-ea"/>
                <a:cs typeface="+mn-cs"/>
              </a:rPr>
              <a:t>sal</a:t>
            </a:r>
            <a:r>
              <a:rPr lang="en-US" sz="1100" kern="1200" baseline="0" dirty="0">
                <a:solidFill>
                  <a:schemeClr val="tx1"/>
                </a:solidFill>
                <a:effectLst/>
                <a:latin typeface="+mn-lt"/>
                <a:ea typeface="+mn-ea"/>
                <a:cs typeface="+mn-cs"/>
              </a:rPr>
              <a:t> was the highest. We commonly refer to this a the member’s “high-5”.</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As for age, only a factor if a member begins drawing their pension </a:t>
            </a:r>
            <a:r>
              <a:rPr lang="en-US" sz="1100" i="1" kern="1200" dirty="0">
                <a:solidFill>
                  <a:schemeClr val="tx1"/>
                </a:solidFill>
                <a:effectLst/>
                <a:latin typeface="+mn-lt"/>
                <a:ea typeface="+mn-ea"/>
                <a:cs typeface="+mn-cs"/>
              </a:rPr>
              <a:t>B4</a:t>
            </a:r>
            <a:r>
              <a:rPr lang="en-US" sz="1100" i="1" kern="1200" baseline="0" dirty="0">
                <a:solidFill>
                  <a:schemeClr val="tx1"/>
                </a:solidFill>
                <a:effectLst/>
                <a:latin typeface="+mn-lt"/>
                <a:ea typeface="+mn-ea"/>
                <a:cs typeface="+mn-cs"/>
              </a:rPr>
              <a:t> </a:t>
            </a:r>
            <a:r>
              <a:rPr lang="en-US" sz="1100" i="0" kern="1200" baseline="0" dirty="0">
                <a:solidFill>
                  <a:schemeClr val="tx1"/>
                </a:solidFill>
                <a:effectLst/>
                <a:latin typeface="+mn-lt"/>
                <a:ea typeface="+mn-ea"/>
                <a:cs typeface="+mn-cs"/>
              </a:rPr>
              <a:t>their plan’s FRA.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FRA for </a:t>
            </a:r>
            <a:r>
              <a:rPr lang="en-US" sz="1100" kern="1200" dirty="0" err="1">
                <a:solidFill>
                  <a:schemeClr val="tx1"/>
                </a:solidFill>
                <a:effectLst/>
                <a:latin typeface="+mn-lt"/>
                <a:ea typeface="+mn-ea"/>
                <a:cs typeface="+mn-cs"/>
              </a:rPr>
              <a:t>Coord</a:t>
            </a:r>
            <a:r>
              <a:rPr lang="en-US" sz="1100" kern="1200" dirty="0">
                <a:solidFill>
                  <a:schemeClr val="tx1"/>
                </a:solidFill>
                <a:effectLst/>
                <a:latin typeface="+mn-lt"/>
                <a:ea typeface="+mn-ea"/>
                <a:cs typeface="+mn-cs"/>
              </a:rPr>
              <a:t> members is 66, but they can begin drawing as early</a:t>
            </a:r>
            <a:r>
              <a:rPr lang="en-US" sz="1100" kern="1200" baseline="0" dirty="0">
                <a:solidFill>
                  <a:schemeClr val="tx1"/>
                </a:solidFill>
                <a:effectLst/>
                <a:latin typeface="+mn-lt"/>
                <a:ea typeface="+mn-ea"/>
                <a:cs typeface="+mn-cs"/>
              </a:rPr>
              <a:t> as age</a:t>
            </a:r>
            <a:r>
              <a:rPr lang="en-US" sz="1100" kern="1200" dirty="0">
                <a:solidFill>
                  <a:schemeClr val="tx1"/>
                </a:solidFill>
                <a:effectLst/>
                <a:latin typeface="+mn-lt"/>
                <a:ea typeface="+mn-ea"/>
                <a:cs typeface="+mn-cs"/>
              </a:rPr>
              <a:t> 55. &amp; the FRA for </a:t>
            </a:r>
            <a:r>
              <a:rPr lang="en-US" sz="1100" kern="1200" dirty="0" err="1">
                <a:solidFill>
                  <a:schemeClr val="tx1"/>
                </a:solidFill>
                <a:effectLst/>
                <a:latin typeface="+mn-lt"/>
                <a:ea typeface="+mn-ea"/>
                <a:cs typeface="+mn-cs"/>
              </a:rPr>
              <a:t>Corr</a:t>
            </a:r>
            <a:r>
              <a:rPr lang="en-US" sz="1100" kern="1200" dirty="0">
                <a:solidFill>
                  <a:schemeClr val="tx1"/>
                </a:solidFill>
                <a:effectLst/>
                <a:latin typeface="+mn-lt"/>
                <a:ea typeface="+mn-ea"/>
                <a:cs typeface="+mn-cs"/>
              </a:rPr>
              <a:t> &amp; P&amp;F is 55, but they can begin drawing as early as age 50. </a:t>
            </a:r>
          </a:p>
          <a:p>
            <a:pPr marL="171450" indent="-171450">
              <a:buFont typeface="Arial" panose="020B0604020202020204" pitchFamily="34" charset="0"/>
              <a:buChar char="•"/>
            </a:pPr>
            <a:r>
              <a:rPr lang="en-US" sz="1100" kern="1200" dirty="0" err="1">
                <a:solidFill>
                  <a:schemeClr val="tx1"/>
                </a:solidFill>
                <a:effectLst/>
                <a:latin typeface="+mn-lt"/>
                <a:ea typeface="+mn-ea"/>
                <a:cs typeface="+mn-cs"/>
              </a:rPr>
              <a:t>Altho</a:t>
            </a:r>
            <a:r>
              <a:rPr lang="en-US" sz="1100" kern="1200" baseline="0" dirty="0">
                <a:solidFill>
                  <a:schemeClr val="tx1"/>
                </a:solidFill>
                <a:effectLst/>
                <a:latin typeface="+mn-lt"/>
                <a:ea typeface="+mn-ea"/>
                <a:cs typeface="+mn-cs"/>
              </a:rPr>
              <a:t> m</a:t>
            </a:r>
            <a:r>
              <a:rPr lang="en-US" sz="1100" kern="1200" dirty="0">
                <a:solidFill>
                  <a:schemeClr val="tx1"/>
                </a:solidFill>
                <a:effectLst/>
                <a:latin typeface="+mn-lt"/>
                <a:ea typeface="+mn-ea"/>
                <a:cs typeface="+mn-cs"/>
              </a:rPr>
              <a:t>ost retirees will draw out everything they paid into PERA w/in their 1st 3 yrs of beginning their benefit, PERA</a:t>
            </a:r>
            <a:r>
              <a:rPr lang="en-US" sz="1100" kern="1200" baseline="0" dirty="0">
                <a:solidFill>
                  <a:schemeClr val="tx1"/>
                </a:solidFill>
                <a:effectLst/>
                <a:latin typeface="+mn-lt"/>
                <a:ea typeface="+mn-ea"/>
                <a:cs typeface="+mn-cs"/>
              </a:rPr>
              <a:t> will continue</a:t>
            </a:r>
            <a:r>
              <a:rPr lang="en-US" sz="1100" kern="1200" dirty="0">
                <a:solidFill>
                  <a:schemeClr val="tx1"/>
                </a:solidFill>
                <a:effectLst/>
                <a:latin typeface="+mn-lt"/>
                <a:ea typeface="+mn-ea"/>
                <a:cs typeface="+mn-cs"/>
              </a:rPr>
              <a:t> paying members 4 the remainder of lifetime. Again, this is a lifetime benefit, &amp; members cannot outlive their pension.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F06AA3-0BD1-47D3-BEA6-88193156C285}" type="slidenum">
              <a:rPr lang="en-US" smtClean="0"/>
              <a:t>10</a:t>
            </a:fld>
            <a:endParaRPr lang="en-US"/>
          </a:p>
        </p:txBody>
      </p:sp>
    </p:spTree>
    <p:extLst>
      <p:ext uri="{BB962C8B-B14F-4D97-AF65-F5344CB8AC3E}">
        <p14:creationId xmlns:p14="http://schemas.microsoft.com/office/powerpoint/2010/main" val="285662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A3B6-8AB6-3AC3-456C-43DA7CAEE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F4184-FF8A-3AD1-0A91-58F4CD9AB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88879-34D2-988A-0A7F-321EB19DF5D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our next section, I will cover the Public EEs Def </a:t>
            </a:r>
            <a:r>
              <a:rPr lang="en-US" sz="1200" kern="1200" dirty="0" err="1">
                <a:solidFill>
                  <a:schemeClr val="tx1"/>
                </a:solidFill>
                <a:effectLst/>
                <a:latin typeface="+mn-lt"/>
                <a:ea typeface="+mn-ea"/>
                <a:cs typeface="+mn-cs"/>
              </a:rPr>
              <a:t>Contr</a:t>
            </a:r>
            <a:r>
              <a:rPr lang="en-US" sz="1200" kern="1200" dirty="0">
                <a:solidFill>
                  <a:schemeClr val="tx1"/>
                </a:solidFill>
                <a:effectLst/>
                <a:latin typeface="+mn-lt"/>
                <a:ea typeface="+mn-ea"/>
                <a:cs typeface="+mn-cs"/>
              </a:rPr>
              <a:t> Plan—aka, the Pub EE’s DCP—which differs </a:t>
            </a:r>
            <a:r>
              <a:rPr lang="en-US" sz="1200" kern="1200" dirty="0" err="1">
                <a:solidFill>
                  <a:schemeClr val="tx1"/>
                </a:solidFill>
                <a:effectLst/>
                <a:latin typeface="+mn-lt"/>
                <a:ea typeface="+mn-ea"/>
                <a:cs typeface="+mn-cs"/>
              </a:rPr>
              <a:t>fr</a:t>
            </a:r>
            <a:r>
              <a:rPr lang="en-US" sz="1200" kern="1200" dirty="0">
                <a:solidFill>
                  <a:schemeClr val="tx1"/>
                </a:solidFill>
                <a:effectLst/>
                <a:latin typeface="+mn-lt"/>
                <a:ea typeface="+mn-ea"/>
                <a:cs typeface="+mn-cs"/>
              </a:rPr>
              <a:t>/ PERA’s 3 pension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a:extLst>
              <a:ext uri="{FF2B5EF4-FFF2-40B4-BE49-F238E27FC236}">
                <a16:creationId xmlns:a16="http://schemas.microsoft.com/office/drawing/2014/main" id="{62A64AE3-D95F-1726-1461-8F32AE69C69A}"/>
              </a:ext>
            </a:extLst>
          </p:cNvPr>
          <p:cNvSpPr>
            <a:spLocks noGrp="1"/>
          </p:cNvSpPr>
          <p:nvPr>
            <p:ph type="sldNum" sz="quarter" idx="10"/>
          </p:nvPr>
        </p:nvSpPr>
        <p:spPr/>
        <p:txBody>
          <a:bodyPr/>
          <a:lstStyle/>
          <a:p>
            <a:fld id="{D9F06AA3-0BD1-47D3-BEA6-88193156C285}" type="slidenum">
              <a:rPr lang="en-US" smtClean="0"/>
              <a:t>11</a:t>
            </a:fld>
            <a:endParaRPr lang="en-US"/>
          </a:p>
        </p:txBody>
      </p:sp>
    </p:spTree>
    <p:extLst>
      <p:ext uri="{BB962C8B-B14F-4D97-AF65-F5344CB8AC3E}">
        <p14:creationId xmlns:p14="http://schemas.microsoft.com/office/powerpoint/2010/main" val="329071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Public EEs DCP only covers individuals in spec pos’s, such as pub officials, city managers, physicians,</a:t>
            </a:r>
            <a:r>
              <a:rPr lang="en-US" sz="1200" kern="1200" baseline="0" dirty="0">
                <a:solidFill>
                  <a:schemeClr val="tx1"/>
                </a:solidFill>
                <a:effectLst/>
                <a:latin typeface="+mn-lt"/>
                <a:ea typeface="+mn-ea"/>
                <a:cs typeface="+mn-cs"/>
              </a:rPr>
              <a:t> &amp; certain ambulance rescue personnel.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DCP is a 401(a) tax-qual retire plan,</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which the member &amp;/or ER contribute a % of </a:t>
            </a:r>
            <a:r>
              <a:rPr lang="en-US" sz="1200" kern="1200" dirty="0" err="1">
                <a:solidFill>
                  <a:schemeClr val="tx1"/>
                </a:solidFill>
                <a:effectLst/>
                <a:latin typeface="+mn-lt"/>
                <a:ea typeface="+mn-ea"/>
                <a:cs typeface="+mn-cs"/>
              </a:rPr>
              <a:t>elig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t>
            </a:r>
            <a:r>
              <a:rPr lang="en-US" sz="1200" kern="1200" dirty="0">
                <a:solidFill>
                  <a:schemeClr val="tx1"/>
                </a:solidFill>
                <a:effectLst/>
                <a:latin typeface="+mn-lt"/>
                <a:ea typeface="+mn-ea"/>
                <a:cs typeface="+mn-cs"/>
              </a:rPr>
              <a:t>/ each paycheck.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 contributed, &amp; whether the member &amp;/or ER contribute, differs depending on which of our 5 Def </a:t>
            </a:r>
            <a:r>
              <a:rPr lang="en-US" sz="1200" kern="1200" dirty="0" err="1">
                <a:solidFill>
                  <a:schemeClr val="tx1"/>
                </a:solidFill>
                <a:effectLst/>
                <a:latin typeface="+mn-lt"/>
                <a:ea typeface="+mn-ea"/>
                <a:cs typeface="+mn-cs"/>
              </a:rPr>
              <a:t>Contr</a:t>
            </a:r>
            <a:r>
              <a:rPr lang="en-US" sz="1200" kern="1200" dirty="0">
                <a:solidFill>
                  <a:schemeClr val="tx1"/>
                </a:solidFill>
                <a:effectLst/>
                <a:latin typeface="+mn-lt"/>
                <a:ea typeface="+mn-ea"/>
                <a:cs typeface="+mn-cs"/>
              </a:rPr>
              <a:t> Plans the </a:t>
            </a:r>
            <a:r>
              <a:rPr lang="en-US" sz="1200" kern="1200" dirty="0" err="1">
                <a:solidFill>
                  <a:schemeClr val="tx1"/>
                </a:solidFill>
                <a:effectLst/>
                <a:latin typeface="+mn-lt"/>
                <a:ea typeface="+mn-ea"/>
                <a:cs typeface="+mn-cs"/>
              </a:rPr>
              <a:t>indiv</a:t>
            </a:r>
            <a:r>
              <a:rPr lang="en-US" sz="1200" kern="1200" dirty="0">
                <a:solidFill>
                  <a:schemeClr val="tx1"/>
                </a:solidFill>
                <a:effectLst/>
                <a:latin typeface="+mn-lt"/>
                <a:ea typeface="+mn-ea"/>
                <a:cs typeface="+mn-cs"/>
              </a:rPr>
              <a:t> is covered under.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*These</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contributns</a:t>
            </a:r>
            <a:r>
              <a:rPr lang="en-US" sz="1200" b="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are deposited into the </a:t>
            </a:r>
            <a:r>
              <a:rPr lang="en-US" sz="1200" kern="1200" baseline="0" dirty="0" err="1">
                <a:solidFill>
                  <a:schemeClr val="tx1"/>
                </a:solidFill>
                <a:effectLst/>
                <a:latin typeface="+mn-lt"/>
                <a:ea typeface="+mn-ea"/>
                <a:cs typeface="+mn-cs"/>
              </a:rPr>
              <a:t>membr’s</a:t>
            </a:r>
            <a:r>
              <a:rPr lang="en-US" sz="1200" kern="1200" baseline="0" dirty="0">
                <a:solidFill>
                  <a:schemeClr val="tx1"/>
                </a:solidFill>
                <a:effectLst/>
                <a:latin typeface="+mn-lt"/>
                <a:ea typeface="+mn-ea"/>
                <a:cs typeface="+mn-cs"/>
              </a:rPr>
              <a:t> account, &amp; its up to the member to decide how the funds are invested.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a:solidFill>
                  <a:schemeClr val="tx1"/>
                </a:solidFill>
                <a:effectLst/>
                <a:latin typeface="+mn-lt"/>
                <a:ea typeface="+mn-ea"/>
                <a:cs typeface="+mn-cs"/>
              </a:rPr>
              <a:t>*&amp; Bcuz </a:t>
            </a: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DCP is a tax-qual plan, the funds will grow tax deferred,</a:t>
            </a:r>
            <a:r>
              <a:rPr lang="en-US" sz="1200" kern="1200" baseline="0" dirty="0">
                <a:solidFill>
                  <a:schemeClr val="tx1"/>
                </a:solidFill>
                <a:effectLst/>
                <a:latin typeface="+mn-lt"/>
                <a:ea typeface="+mn-ea"/>
                <a:cs typeface="+mn-cs"/>
              </a:rPr>
              <a:t> &amp; the member doesn’t </a:t>
            </a:r>
            <a:r>
              <a:rPr lang="en-US" sz="1200" kern="1200" dirty="0">
                <a:solidFill>
                  <a:schemeClr val="tx1"/>
                </a:solidFill>
                <a:effectLst/>
                <a:latin typeface="+mn-lt"/>
                <a:ea typeface="+mn-ea"/>
                <a:cs typeface="+mn-cs"/>
              </a:rPr>
              <a:t>have to pay taxes until they w/draw</a:t>
            </a:r>
            <a:r>
              <a:rPr lang="en-US" sz="1200" kern="1200" baseline="0" dirty="0">
                <a:solidFill>
                  <a:schemeClr val="tx1"/>
                </a:solidFill>
                <a:effectLst/>
                <a:latin typeface="+mn-lt"/>
                <a:ea typeface="+mn-ea"/>
                <a:cs typeface="+mn-cs"/>
              </a:rPr>
              <a:t> the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F06AA3-0BD1-47D3-BEA6-88193156C285}" type="slidenum">
              <a:rPr lang="en-US" smtClean="0"/>
              <a:t>12</a:t>
            </a:fld>
            <a:endParaRPr lang="en-US"/>
          </a:p>
        </p:txBody>
      </p:sp>
    </p:spTree>
    <p:extLst>
      <p:ext uri="{BB962C8B-B14F-4D97-AF65-F5344CB8AC3E}">
        <p14:creationId xmlns:p14="http://schemas.microsoft.com/office/powerpoint/2010/main" val="89677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Participation in the Pub EE’s DCP is optional for some, while</a:t>
            </a:r>
            <a:r>
              <a:rPr lang="en-US" sz="1200" kern="1200" baseline="0" dirty="0">
                <a:solidFill>
                  <a:schemeClr val="tx1"/>
                </a:solidFill>
                <a:effectLst/>
                <a:latin typeface="+mn-lt"/>
                <a:ea typeface="+mn-ea"/>
                <a:cs typeface="+mn-cs"/>
              </a:rPr>
              <a:t> it’s mandatory for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Participation is </a:t>
            </a:r>
            <a:r>
              <a:rPr lang="en-US" sz="1200" i="1" kern="1200" baseline="0" dirty="0">
                <a:solidFill>
                  <a:schemeClr val="tx1"/>
                </a:solidFill>
                <a:effectLst/>
                <a:latin typeface="+mn-lt"/>
                <a:ea typeface="+mn-ea"/>
                <a:cs typeface="+mn-cs"/>
              </a:rPr>
              <a:t>optional </a:t>
            </a:r>
            <a:r>
              <a:rPr lang="en-US" sz="1200" i="0" kern="1200" baseline="0" dirty="0">
                <a:solidFill>
                  <a:schemeClr val="tx1"/>
                </a:solidFill>
                <a:effectLst/>
                <a:latin typeface="+mn-lt"/>
                <a:ea typeface="+mn-ea"/>
                <a:cs typeface="+mn-cs"/>
              </a:rPr>
              <a:t>if it’s the EE’s</a:t>
            </a:r>
            <a:r>
              <a:rPr lang="en-US" dirty="0"/>
              <a:t> 1</a:t>
            </a:r>
            <a:r>
              <a:rPr lang="en-US" baseline="30000" dirty="0"/>
              <a:t>st</a:t>
            </a:r>
            <a:r>
              <a:rPr lang="en-US" dirty="0"/>
              <a:t> time being </a:t>
            </a:r>
            <a:r>
              <a:rPr lang="en-US" dirty="0" err="1"/>
              <a:t>elig</a:t>
            </a:r>
            <a:r>
              <a:rPr lang="en-US" baseline="0" dirty="0"/>
              <a:t> for PERA coverage at the unit which they’re newly employed by, but it’s only an opt w/in their 1st 30 days of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ysClr val="windowText" lastClr="000000"/>
                </a:solidFill>
              </a:rPr>
              <a:t>Theses EE’s must make their decision of whether to join the DCP, or to opt out, w/in those 30 days. If the EE doesn’t make a decision w/in that time frame, they will not have optional PERA coverage w/ that ER.</a:t>
            </a:r>
            <a:endParaRPr lang="en-US" dirty="0">
              <a:solidFill>
                <a:sysClr val="windowText" lastClr="000000"/>
              </a:solidFill>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*On the flip side</a:t>
            </a:r>
            <a:r>
              <a:rPr lang="en-US" sz="1200" kern="1200" dirty="0">
                <a:solidFill>
                  <a:schemeClr val="tx1"/>
                </a:solidFill>
                <a:effectLst/>
                <a:latin typeface="+mn-lt"/>
                <a:ea typeface="+mn-ea"/>
                <a:cs typeface="+mn-cs"/>
              </a:rPr>
              <a:t>, PERA participation is mandatory for an EE if they previously had any type of PERA coverage w/ the same ER that they are now in a DCP-</a:t>
            </a:r>
            <a:r>
              <a:rPr lang="en-US" sz="1200" kern="1200" dirty="0" err="1">
                <a:solidFill>
                  <a:schemeClr val="tx1"/>
                </a:solidFill>
                <a:effectLst/>
                <a:latin typeface="+mn-lt"/>
                <a:ea typeface="+mn-ea"/>
                <a:cs typeface="+mn-cs"/>
              </a:rPr>
              <a:t>elig</a:t>
            </a:r>
            <a:r>
              <a:rPr lang="en-US" sz="1200" kern="1200" dirty="0">
                <a:solidFill>
                  <a:schemeClr val="tx1"/>
                </a:solidFill>
                <a:effectLst/>
                <a:latin typeface="+mn-lt"/>
                <a:ea typeface="+mn-ea"/>
                <a:cs typeface="+mn-cs"/>
              </a:rPr>
              <a:t> pos for. </a:t>
            </a:r>
          </a:p>
          <a:p>
            <a:pPr marL="171450" indent="-171450">
              <a:buFont typeface="Arial" panose="020B0604020202020204" pitchFamily="34" charset="0"/>
              <a:buChar char="•"/>
            </a:pPr>
            <a:r>
              <a:rPr lang="en-US" sz="1200" strike="noStrike" kern="1200" dirty="0">
                <a:solidFill>
                  <a:schemeClr val="tx1"/>
                </a:solidFill>
                <a:effectLst/>
                <a:latin typeface="+mn-lt"/>
                <a:ea typeface="+mn-ea"/>
                <a:cs typeface="+mn-cs"/>
              </a:rPr>
              <a:t>So i</a:t>
            </a:r>
            <a:r>
              <a:rPr lang="en-US" strike="noStrike" dirty="0">
                <a:solidFill>
                  <a:sysClr val="windowText" lastClr="000000"/>
                </a:solidFill>
              </a:rPr>
              <a:t>f the EE was previously covered by—&amp; the ER had contributed to—any PERA plan, or a supplemental pens or deferred compensation plan under MN. Stat. § 356.24</a:t>
            </a:r>
          </a:p>
          <a:p>
            <a:pPr marL="171450" indent="-171450">
              <a:buFont typeface="Arial" panose="020B0604020202020204" pitchFamily="34" charset="0"/>
              <a:buChar char="•"/>
            </a:pPr>
            <a:r>
              <a:rPr lang="en-US" dirty="0">
                <a:solidFill>
                  <a:sysClr val="windowText" lastClr="000000"/>
                </a:solidFill>
              </a:rPr>
              <a:t>For ex, u have a</a:t>
            </a:r>
            <a:r>
              <a:rPr lang="en-US" baseline="0" dirty="0">
                <a:solidFill>
                  <a:sysClr val="windowText" lastClr="000000"/>
                </a:solidFill>
              </a:rPr>
              <a:t> long-term EE who works in maintenance at </a:t>
            </a:r>
            <a:r>
              <a:rPr lang="en-US" baseline="0" dirty="0" err="1">
                <a:solidFill>
                  <a:sysClr val="windowText" lastClr="000000"/>
                </a:solidFill>
              </a:rPr>
              <a:t>ur</a:t>
            </a:r>
            <a:r>
              <a:rPr lang="en-US" baseline="0" dirty="0">
                <a:solidFill>
                  <a:sysClr val="windowText" lastClr="000000"/>
                </a:solidFill>
              </a:rPr>
              <a:t> township, who has been paying into the </a:t>
            </a:r>
            <a:r>
              <a:rPr lang="en-US" baseline="0" dirty="0" err="1">
                <a:solidFill>
                  <a:sysClr val="windowText" lastClr="000000"/>
                </a:solidFill>
              </a:rPr>
              <a:t>Coord</a:t>
            </a:r>
            <a:r>
              <a:rPr lang="en-US" baseline="0" dirty="0">
                <a:solidFill>
                  <a:sysClr val="windowText" lastClr="000000"/>
                </a:solidFill>
              </a:rPr>
              <a:t> P during that time. </a:t>
            </a:r>
          </a:p>
          <a:p>
            <a:pPr marL="171450" indent="-171450">
              <a:buFont typeface="Arial" panose="020B0604020202020204" pitchFamily="34" charset="0"/>
              <a:buChar char="•"/>
            </a:pPr>
            <a:r>
              <a:rPr lang="en-US" baseline="0" dirty="0">
                <a:solidFill>
                  <a:sysClr val="windowText" lastClr="000000"/>
                </a:solidFill>
              </a:rPr>
              <a:t>&amp; then they later accept a 2</a:t>
            </a:r>
            <a:r>
              <a:rPr lang="en-US" baseline="30000" dirty="0">
                <a:solidFill>
                  <a:sysClr val="windowText" lastClr="000000"/>
                </a:solidFill>
              </a:rPr>
              <a:t>nd</a:t>
            </a:r>
            <a:r>
              <a:rPr lang="en-US" baseline="0" dirty="0">
                <a:solidFill>
                  <a:sysClr val="windowText" lastClr="000000"/>
                </a:solidFill>
              </a:rPr>
              <a:t> </a:t>
            </a:r>
            <a:r>
              <a:rPr lang="en-US" baseline="0" dirty="0" err="1">
                <a:solidFill>
                  <a:sysClr val="windowText" lastClr="000000"/>
                </a:solidFill>
              </a:rPr>
              <a:t>pos</a:t>
            </a:r>
            <a:r>
              <a:rPr lang="en-US" baseline="0" dirty="0">
                <a:solidFill>
                  <a:sysClr val="windowText" lastClr="000000"/>
                </a:solidFill>
              </a:rPr>
              <a:t> at </a:t>
            </a:r>
            <a:r>
              <a:rPr lang="en-US" baseline="0" dirty="0" err="1">
                <a:solidFill>
                  <a:sysClr val="windowText" lastClr="000000"/>
                </a:solidFill>
              </a:rPr>
              <a:t>ur</a:t>
            </a:r>
            <a:r>
              <a:rPr lang="en-US" baseline="0" dirty="0">
                <a:solidFill>
                  <a:sysClr val="windowText" lastClr="000000"/>
                </a:solidFill>
              </a:rPr>
              <a:t> unit that is </a:t>
            </a:r>
            <a:r>
              <a:rPr lang="en-US" baseline="0" dirty="0" err="1">
                <a:solidFill>
                  <a:sysClr val="windowText" lastClr="000000"/>
                </a:solidFill>
              </a:rPr>
              <a:t>elig</a:t>
            </a:r>
            <a:r>
              <a:rPr lang="en-US" baseline="0" dirty="0">
                <a:solidFill>
                  <a:sysClr val="windowText" lastClr="000000"/>
                </a:solidFill>
              </a:rPr>
              <a:t> for DCP. In that case, the EE would be required to participate in the DCP.</a:t>
            </a:r>
            <a:endParaRPr lang="en-US" dirty="0">
              <a:solidFill>
                <a:sysClr val="windowText" lastClr="000000"/>
              </a:solidFill>
            </a:endParaRP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19C5B1-84AB-4578-8B1B-0EC3754366B8}" type="slidenum">
              <a:rPr lang="en-US" smtClean="0"/>
              <a:t>13</a:t>
            </a:fld>
            <a:endParaRPr lang="en-US"/>
          </a:p>
        </p:txBody>
      </p:sp>
    </p:spTree>
    <p:extLst>
      <p:ext uri="{BB962C8B-B14F-4D97-AF65-F5344CB8AC3E}">
        <p14:creationId xmlns:p14="http://schemas.microsoft.com/office/powerpoint/2010/main" val="54282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dirty="0">
                <a:solidFill>
                  <a:schemeClr val="tx1"/>
                </a:solidFill>
                <a:effectLst/>
                <a:latin typeface="+mn-lt"/>
                <a:ea typeface="+mn-ea"/>
                <a:cs typeface="+mn-cs"/>
              </a:rPr>
              <a:t>1</a:t>
            </a:r>
            <a:r>
              <a:rPr lang="en-US" sz="1200" b="0" kern="1200" baseline="30000" dirty="0">
                <a:solidFill>
                  <a:schemeClr val="tx1"/>
                </a:solidFill>
                <a:effectLst/>
                <a:latin typeface="+mn-lt"/>
                <a:ea typeface="+mn-ea"/>
                <a:cs typeface="+mn-cs"/>
              </a:rPr>
              <a:t>st</a:t>
            </a:r>
            <a:r>
              <a:rPr lang="en-US" sz="1200" b="0" kern="1200" dirty="0">
                <a:solidFill>
                  <a:schemeClr val="tx1"/>
                </a:solidFill>
                <a:effectLst/>
                <a:latin typeface="+mn-lt"/>
                <a:ea typeface="+mn-ea"/>
                <a:cs typeface="+mn-cs"/>
              </a:rPr>
              <a:t>, there’s no </a:t>
            </a:r>
            <a:r>
              <a:rPr lang="en-US" sz="1200" kern="1200" dirty="0">
                <a:solidFill>
                  <a:schemeClr val="tx1"/>
                </a:solidFill>
                <a:effectLst/>
                <a:latin typeface="+mn-lt"/>
                <a:ea typeface="+mn-ea"/>
                <a:cs typeface="+mn-cs"/>
              </a:rPr>
              <a:t>min </a:t>
            </a:r>
            <a:r>
              <a:rPr lang="en-US" sz="1200" kern="1200" dirty="0" err="1">
                <a:solidFill>
                  <a:schemeClr val="tx1"/>
                </a:solidFill>
                <a:effectLst/>
                <a:latin typeface="+mn-lt"/>
                <a:ea typeface="+mn-ea"/>
                <a:cs typeface="+mn-cs"/>
              </a:rPr>
              <a:t>sal</a:t>
            </a:r>
            <a:r>
              <a:rPr lang="en-US" sz="1200" kern="1200" dirty="0">
                <a:solidFill>
                  <a:schemeClr val="tx1"/>
                </a:solidFill>
                <a:effectLst/>
                <a:latin typeface="+mn-lt"/>
                <a:ea typeface="+mn-ea"/>
                <a:cs typeface="+mn-cs"/>
              </a:rPr>
              <a:t> requirement 4 </a:t>
            </a:r>
            <a:r>
              <a:rPr lang="en-US" sz="1200" kern="1200" dirty="0" err="1">
                <a:solidFill>
                  <a:schemeClr val="tx1"/>
                </a:solidFill>
                <a:effectLst/>
                <a:latin typeface="+mn-lt"/>
                <a:ea typeface="+mn-ea"/>
                <a:cs typeface="+mn-cs"/>
              </a:rPr>
              <a:t>membrship</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*Contributions</a:t>
            </a:r>
            <a:r>
              <a:rPr lang="en-US" sz="1200" kern="1200" dirty="0">
                <a:solidFill>
                  <a:schemeClr val="tx1"/>
                </a:solidFill>
                <a:effectLst/>
                <a:latin typeface="+mn-lt"/>
                <a:ea typeface="+mn-ea"/>
                <a:cs typeface="+mn-cs"/>
              </a:rPr>
              <a:t> that the member &amp;/or ER make are used to </a:t>
            </a:r>
            <a:r>
              <a:rPr lang="en-US" sz="1200" kern="1200" dirty="0" err="1">
                <a:solidFill>
                  <a:schemeClr val="tx1"/>
                </a:solidFill>
                <a:effectLst/>
                <a:latin typeface="+mn-lt"/>
                <a:ea typeface="+mn-ea"/>
                <a:cs typeface="+mn-cs"/>
              </a:rPr>
              <a:t>purch</a:t>
            </a:r>
            <a:r>
              <a:rPr lang="en-US" sz="1200" kern="1200" dirty="0">
                <a:solidFill>
                  <a:schemeClr val="tx1"/>
                </a:solidFill>
                <a:effectLst/>
                <a:latin typeface="+mn-lt"/>
                <a:ea typeface="+mn-ea"/>
                <a:cs typeface="+mn-cs"/>
              </a:rPr>
              <a:t> shares in 1 or more of 7 Invest Fund accounts.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member’s future ben is determined by the contribution amounts, &amp; the performance of the investments.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Account balance is affected by market fluctuation &amp; can change on daily basis, &amp; </a:t>
            </a:r>
            <a:r>
              <a:rPr lang="en-US" sz="1200" b="0" i="0" u="none" strike="noStrike" kern="1200" baseline="0" dirty="0">
                <a:solidFill>
                  <a:schemeClr val="tx1"/>
                </a:solidFill>
                <a:latin typeface="+mn-lt"/>
                <a:ea typeface="+mn-ea"/>
                <a:cs typeface="+mn-cs"/>
              </a:rPr>
              <a:t>PERA &amp; the State of MN cannot guarantee that the account value wont decrease to a level below what was originally paid for the shares.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baseline="0" dirty="0">
                <a:solidFill>
                  <a:schemeClr val="tx1"/>
                </a:solidFill>
                <a:effectLst/>
                <a:latin typeface="+mn-lt"/>
                <a:ea typeface="+mn-ea"/>
                <a:cs typeface="+mn-cs"/>
              </a:rPr>
              <a:t>*Another important tenet </a:t>
            </a:r>
            <a:r>
              <a:rPr lang="en-US" sz="1200" kern="1200" baseline="0" dirty="0">
                <a:solidFill>
                  <a:schemeClr val="tx1"/>
                </a:solidFill>
                <a:effectLst/>
                <a:latin typeface="+mn-lt"/>
                <a:ea typeface="+mn-ea"/>
                <a:cs typeface="+mn-cs"/>
              </a:rPr>
              <a:t>of this plan, is how the future ben is paid out, which in most cases is as a 1-time lump sum.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I </a:t>
            </a:r>
            <a:r>
              <a:rPr lang="en-US" sz="1200" kern="1200" baseline="0" dirty="0" err="1">
                <a:solidFill>
                  <a:schemeClr val="tx1"/>
                </a:solidFill>
                <a:effectLst/>
                <a:latin typeface="+mn-lt"/>
                <a:ea typeface="+mn-ea"/>
                <a:cs typeface="+mn-cs"/>
              </a:rPr>
              <a:t>wanna</a:t>
            </a:r>
            <a:r>
              <a:rPr lang="en-US" sz="1200" kern="1200" baseline="0" dirty="0">
                <a:solidFill>
                  <a:schemeClr val="tx1"/>
                </a:solidFill>
                <a:effectLst/>
                <a:latin typeface="+mn-lt"/>
                <a:ea typeface="+mn-ea"/>
                <a:cs typeface="+mn-cs"/>
              </a:rPr>
              <a:t> emphasize this point, </a:t>
            </a:r>
            <a:r>
              <a:rPr lang="en-US" sz="1200" kern="1200" baseline="0" dirty="0" err="1">
                <a:solidFill>
                  <a:schemeClr val="tx1"/>
                </a:solidFill>
                <a:effectLst/>
                <a:latin typeface="+mn-lt"/>
                <a:ea typeface="+mn-ea"/>
                <a:cs typeface="+mn-cs"/>
              </a:rPr>
              <a:t>Bcuz</a:t>
            </a:r>
            <a:r>
              <a:rPr lang="en-US" sz="1200" kern="1200" baseline="0" dirty="0">
                <a:solidFill>
                  <a:schemeClr val="tx1"/>
                </a:solidFill>
                <a:effectLst/>
                <a:latin typeface="+mn-lt"/>
                <a:ea typeface="+mn-ea"/>
                <a:cs typeface="+mn-cs"/>
              </a:rPr>
              <a:t> people tend 2 get the DCP confused w/ PERA’s pens plans, which give members a </a:t>
            </a:r>
            <a:r>
              <a:rPr lang="en-US" sz="1200" kern="1200" baseline="0" dirty="0" err="1">
                <a:solidFill>
                  <a:schemeClr val="tx1"/>
                </a:solidFill>
                <a:effectLst/>
                <a:latin typeface="+mn-lt"/>
                <a:ea typeface="+mn-ea"/>
                <a:cs typeface="+mn-cs"/>
              </a:rPr>
              <a:t>mnthly</a:t>
            </a:r>
            <a:r>
              <a:rPr lang="en-US" sz="1200" kern="1200" baseline="0" dirty="0">
                <a:solidFill>
                  <a:schemeClr val="tx1"/>
                </a:solidFill>
                <a:effectLst/>
                <a:latin typeface="+mn-lt"/>
                <a:ea typeface="+mn-ea"/>
                <a:cs typeface="+mn-cs"/>
              </a:rPr>
              <a:t> lifetime ben.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W/ the DCP, there are no </a:t>
            </a:r>
            <a:r>
              <a:rPr lang="en-US" sz="1200" kern="1200" baseline="0" dirty="0" err="1">
                <a:solidFill>
                  <a:schemeClr val="tx1"/>
                </a:solidFill>
                <a:effectLst/>
                <a:latin typeface="+mn-lt"/>
                <a:ea typeface="+mn-ea"/>
                <a:cs typeface="+mn-cs"/>
              </a:rPr>
              <a:t>mnthly</a:t>
            </a:r>
            <a:r>
              <a:rPr lang="en-US" sz="1200" kern="1200" baseline="0" dirty="0">
                <a:solidFill>
                  <a:schemeClr val="tx1"/>
                </a:solidFill>
                <a:effectLst/>
                <a:latin typeface="+mn-lt"/>
                <a:ea typeface="+mn-ea"/>
                <a:cs typeface="+mn-cs"/>
              </a:rPr>
              <a:t> bens– the ben is strictly paid out as a 1-time lump sum.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D9F06AA3-0BD1-47D3-BEA6-88193156C285}" type="slidenum">
              <a:rPr lang="en-US" smtClean="0"/>
              <a:t>14</a:t>
            </a:fld>
            <a:endParaRPr lang="en-US"/>
          </a:p>
        </p:txBody>
      </p:sp>
    </p:spTree>
    <p:extLst>
      <p:ext uri="{BB962C8B-B14F-4D97-AF65-F5344CB8AC3E}">
        <p14:creationId xmlns:p14="http://schemas.microsoft.com/office/powerpoint/2010/main" val="3998310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To</a:t>
            </a:r>
            <a:r>
              <a:rPr lang="en-US" sz="1200" kern="1200" baseline="0" dirty="0">
                <a:solidFill>
                  <a:schemeClr val="tx1"/>
                </a:solidFill>
                <a:effectLst/>
                <a:latin typeface="+mn-lt"/>
                <a:ea typeface="+mn-ea"/>
                <a:cs typeface="+mn-cs"/>
              </a:rPr>
              <a:t> help clarify the difference between the Pub EE’s Def </a:t>
            </a:r>
            <a:r>
              <a:rPr lang="en-US" sz="1200" kern="1200" baseline="0" dirty="0" err="1">
                <a:solidFill>
                  <a:schemeClr val="tx1"/>
                </a:solidFill>
                <a:effectLst/>
                <a:latin typeface="+mn-lt"/>
                <a:ea typeface="+mn-ea"/>
                <a:cs typeface="+mn-cs"/>
              </a:rPr>
              <a:t>Contr</a:t>
            </a:r>
            <a:r>
              <a:rPr lang="en-US" sz="1200" kern="1200" baseline="0" dirty="0">
                <a:solidFill>
                  <a:schemeClr val="tx1"/>
                </a:solidFill>
                <a:effectLst/>
                <a:latin typeface="+mn-lt"/>
                <a:ea typeface="+mn-ea"/>
                <a:cs typeface="+mn-cs"/>
              </a:rPr>
              <a:t> Plan &amp; PERA’s </a:t>
            </a:r>
            <a:r>
              <a:rPr lang="en-US" sz="1200" b="0" kern="1200" dirty="0">
                <a:solidFill>
                  <a:schemeClr val="tx1"/>
                </a:solidFill>
                <a:effectLst/>
                <a:latin typeface="+mn-lt"/>
                <a:ea typeface="+mn-ea"/>
                <a:cs typeface="+mn-cs"/>
              </a:rPr>
              <a:t>a pens plans</a:t>
            </a:r>
            <a:r>
              <a:rPr lang="en-US" sz="1200" kern="1200" baseline="0" dirty="0">
                <a:solidFill>
                  <a:schemeClr val="tx1"/>
                </a:solidFill>
                <a:effectLst/>
                <a:latin typeface="+mn-lt"/>
                <a:ea typeface="+mn-ea"/>
                <a:cs typeface="+mn-cs"/>
              </a:rPr>
              <a:t>, lets compare &amp; contrast the 2.</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 of the main</a:t>
            </a:r>
            <a:r>
              <a:rPr lang="en-US" sz="1200" kern="1200" baseline="0" dirty="0">
                <a:solidFill>
                  <a:schemeClr val="tx1"/>
                </a:solidFill>
                <a:effectLst/>
                <a:latin typeface="+mn-lt"/>
                <a:ea typeface="+mn-ea"/>
                <a:cs typeface="+mn-cs"/>
              </a:rPr>
              <a:t> diff’s between these plans is how the ben payment is </a:t>
            </a:r>
            <a:r>
              <a:rPr lang="en-US" sz="1200" kern="1200" baseline="0" dirty="0" err="1">
                <a:solidFill>
                  <a:schemeClr val="tx1"/>
                </a:solidFill>
                <a:effectLst/>
                <a:latin typeface="+mn-lt"/>
                <a:ea typeface="+mn-ea"/>
                <a:cs typeface="+mn-cs"/>
              </a:rPr>
              <a:t>calc’d</a:t>
            </a:r>
            <a:r>
              <a:rPr lang="en-US" sz="1200"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DCP ben is based on how much the member &amp; the ER contribute, as well as how well investments perform.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Conversely, w/ PERA’s pens plans the ben amount is </a:t>
            </a:r>
            <a:r>
              <a:rPr lang="en-US" sz="1200" kern="1200" dirty="0" err="1">
                <a:solidFill>
                  <a:schemeClr val="tx1"/>
                </a:solidFill>
                <a:effectLst/>
                <a:latin typeface="+mn-lt"/>
                <a:ea typeface="+mn-ea"/>
                <a:cs typeface="+mn-cs"/>
              </a:rPr>
              <a:t>calc’d</a:t>
            </a:r>
            <a:r>
              <a:rPr lang="en-US" sz="1200" kern="1200" dirty="0">
                <a:solidFill>
                  <a:schemeClr val="tx1"/>
                </a:solidFill>
                <a:effectLst/>
                <a:latin typeface="+mn-lt"/>
                <a:ea typeface="+mn-ea"/>
                <a:cs typeface="+mn-cs"/>
              </a:rPr>
              <a:t> on formula</a:t>
            </a:r>
            <a:r>
              <a:rPr lang="en-US" sz="1200" kern="1200" baseline="0" dirty="0">
                <a:solidFill>
                  <a:schemeClr val="tx1"/>
                </a:solidFill>
                <a:effectLst/>
                <a:latin typeface="+mn-lt"/>
                <a:ea typeface="+mn-ea"/>
                <a:cs typeface="+mn-cs"/>
              </a:rPr>
              <a:t> using </a:t>
            </a:r>
            <a:r>
              <a:rPr lang="en-US" sz="1200" kern="1200" dirty="0">
                <a:solidFill>
                  <a:schemeClr val="tx1"/>
                </a:solidFill>
                <a:effectLst/>
                <a:latin typeface="+mn-lt"/>
                <a:ea typeface="+mn-ea"/>
                <a:cs typeface="+mn-cs"/>
              </a:rPr>
              <a:t>the member’s highest</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sal</a:t>
            </a:r>
            <a:r>
              <a:rPr lang="en-US" sz="1200" kern="1200" dirty="0">
                <a:solidFill>
                  <a:schemeClr val="tx1"/>
                </a:solidFill>
                <a:effectLst/>
                <a:latin typeface="+mn-lt"/>
                <a:ea typeface="+mn-ea"/>
                <a:cs typeface="+mn-cs"/>
              </a:rPr>
              <a:t>, YOS, &amp; age at retirement.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Meaning it doesn’t tech matter how much the member contributes, &amp; their ben is not affected by market fluctuations.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*Another </a:t>
            </a:r>
            <a:r>
              <a:rPr lang="en-US" sz="1200" b="1" kern="1200" baseline="0" dirty="0" err="1">
                <a:solidFill>
                  <a:schemeClr val="tx1"/>
                </a:solidFill>
                <a:effectLst/>
                <a:latin typeface="+mn-lt"/>
                <a:ea typeface="+mn-ea"/>
                <a:cs typeface="+mn-cs"/>
              </a:rPr>
              <a:t>differ’s</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is investment decisions. </a:t>
            </a:r>
            <a:r>
              <a:rPr lang="en-US" sz="1200" kern="1200" dirty="0">
                <a:solidFill>
                  <a:schemeClr val="tx1"/>
                </a:solidFill>
                <a:effectLst/>
                <a:latin typeface="+mn-lt"/>
                <a:ea typeface="+mn-ea"/>
                <a:cs typeface="+mn-cs"/>
              </a:rPr>
              <a:t>W/ the DCP, the member the 1 in control of deciding how the contributions</a:t>
            </a:r>
            <a:r>
              <a:rPr lang="en-US" sz="1200" kern="1200" baseline="0" dirty="0">
                <a:solidFill>
                  <a:schemeClr val="tx1"/>
                </a:solidFill>
                <a:effectLst/>
                <a:latin typeface="+mn-lt"/>
                <a:ea typeface="+mn-ea"/>
                <a:cs typeface="+mn-cs"/>
              </a:rPr>
              <a:t> are invested</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Meanwhile</a:t>
            </a:r>
            <a:r>
              <a:rPr lang="en-US" sz="1200" b="0" kern="1200" dirty="0">
                <a:solidFill>
                  <a:schemeClr val="tx1"/>
                </a:solidFill>
                <a:effectLst/>
                <a:latin typeface="+mn-lt"/>
                <a:ea typeface="+mn-ea"/>
                <a:cs typeface="+mn-cs"/>
              </a:rPr>
              <a:t> w/ a pens plan, </a:t>
            </a:r>
            <a:r>
              <a:rPr lang="en-US" sz="1200" kern="1200" dirty="0">
                <a:solidFill>
                  <a:schemeClr val="tx1"/>
                </a:solidFill>
                <a:effectLst/>
                <a:latin typeface="+mn-lt"/>
                <a:ea typeface="+mn-ea"/>
                <a:cs typeface="+mn-cs"/>
              </a:rPr>
              <a:t>the MN State Board of Investment manages the funds on the member’s behalf, so it’s maintenance free for the member.</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*&amp; lastly, </a:t>
            </a:r>
            <a:r>
              <a:rPr lang="en-US" sz="1200" kern="1200" dirty="0">
                <a:solidFill>
                  <a:schemeClr val="tx1"/>
                </a:solidFill>
                <a:effectLst/>
                <a:latin typeface="+mn-lt"/>
                <a:ea typeface="+mn-ea"/>
                <a:cs typeface="+mn-cs"/>
              </a:rPr>
              <a:t>the way the ben is paid out. As mentioned,</a:t>
            </a:r>
            <a:r>
              <a:rPr lang="en-US" sz="1200" kern="1200" baseline="0" dirty="0">
                <a:solidFill>
                  <a:schemeClr val="tx1"/>
                </a:solidFill>
                <a:effectLst/>
                <a:latin typeface="+mn-lt"/>
                <a:ea typeface="+mn-ea"/>
                <a:cs typeface="+mn-cs"/>
              </a:rPr>
              <a:t> the Pub EE’s </a:t>
            </a:r>
            <a:r>
              <a:rPr lang="en-US" sz="1200" kern="1200" dirty="0">
                <a:solidFill>
                  <a:schemeClr val="tx1"/>
                </a:solidFill>
                <a:effectLst/>
                <a:latin typeface="+mn-lt"/>
                <a:ea typeface="+mn-ea"/>
                <a:cs typeface="+mn-cs"/>
              </a:rPr>
              <a:t>DCP is paid out as a 1-time lump sum of the member’s account balance, &amp; no further payments</a:t>
            </a:r>
            <a:r>
              <a:rPr lang="en-US" sz="1200" kern="1200" baseline="0" dirty="0">
                <a:solidFill>
                  <a:schemeClr val="tx1"/>
                </a:solidFill>
                <a:effectLst/>
                <a:latin typeface="+mn-lt"/>
                <a:ea typeface="+mn-ea"/>
                <a:cs typeface="+mn-cs"/>
              </a:rPr>
              <a:t> will occur.</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Whereas PERA’s pensions </a:t>
            </a:r>
            <a:r>
              <a:rPr lang="en-US" sz="1200" kern="1200" dirty="0">
                <a:solidFill>
                  <a:schemeClr val="tx1"/>
                </a:solidFill>
                <a:effectLst/>
                <a:latin typeface="+mn-lt"/>
                <a:ea typeface="+mn-ea"/>
                <a:cs typeface="+mn-cs"/>
              </a:rPr>
              <a:t>pay out a set amount, </a:t>
            </a:r>
            <a:r>
              <a:rPr lang="en-US" sz="1200" i="1" kern="1200" dirty="0">
                <a:solidFill>
                  <a:schemeClr val="tx1"/>
                </a:solidFill>
                <a:effectLst/>
                <a:latin typeface="+mn-lt"/>
                <a:ea typeface="+mn-ea"/>
                <a:cs typeface="+mn-cs"/>
              </a:rPr>
              <a:t>every </a:t>
            </a:r>
            <a:r>
              <a:rPr lang="en-US" sz="1200" i="1" kern="1200" dirty="0" err="1">
                <a:solidFill>
                  <a:schemeClr val="tx1"/>
                </a:solidFill>
                <a:effectLst/>
                <a:latin typeface="+mn-lt"/>
                <a:ea typeface="+mn-ea"/>
                <a:cs typeface="+mn-cs"/>
              </a:rPr>
              <a:t>mnth</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 the rest of the member’s lifetime—regardless of the member’s account balance.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pens plan </a:t>
            </a:r>
            <a:r>
              <a:rPr lang="en-US" sz="1200" kern="1200" dirty="0" err="1">
                <a:solidFill>
                  <a:schemeClr val="tx1"/>
                </a:solidFill>
                <a:effectLst/>
                <a:latin typeface="+mn-lt"/>
                <a:ea typeface="+mn-ea"/>
                <a:cs typeface="+mn-cs"/>
              </a:rPr>
              <a:t>membrs</a:t>
            </a:r>
            <a:r>
              <a:rPr lang="en-US" sz="1200" kern="1200" baseline="0" dirty="0">
                <a:solidFill>
                  <a:schemeClr val="tx1"/>
                </a:solidFill>
                <a:effectLst/>
                <a:latin typeface="+mn-lt"/>
                <a:ea typeface="+mn-ea"/>
                <a:cs typeface="+mn-cs"/>
              </a:rPr>
              <a:t> will w/draw their entire account balance </a:t>
            </a:r>
            <a:r>
              <a:rPr lang="en-US" sz="1200" kern="1200" dirty="0">
                <a:solidFill>
                  <a:schemeClr val="tx1"/>
                </a:solidFill>
                <a:effectLst/>
                <a:latin typeface="+mn-lt"/>
                <a:ea typeface="+mn-ea"/>
                <a:cs typeface="+mn-cs"/>
              </a:rPr>
              <a:t>w/in 2-3 </a:t>
            </a:r>
            <a:r>
              <a:rPr lang="en-US" sz="1200" kern="1200" dirty="0" err="1">
                <a:solidFill>
                  <a:schemeClr val="tx1"/>
                </a:solidFill>
                <a:effectLst/>
                <a:latin typeface="+mn-lt"/>
                <a:ea typeface="+mn-ea"/>
                <a:cs typeface="+mn-cs"/>
              </a:rPr>
              <a:t>yrs</a:t>
            </a:r>
            <a:r>
              <a:rPr lang="en-US" sz="1200" kern="1200" dirty="0">
                <a:solidFill>
                  <a:schemeClr val="tx1"/>
                </a:solidFill>
                <a:effectLst/>
                <a:latin typeface="+mn-lt"/>
                <a:ea typeface="+mn-ea"/>
                <a:cs typeface="+mn-cs"/>
              </a:rPr>
              <a:t>, but PERA will continue their </a:t>
            </a:r>
            <a:r>
              <a:rPr lang="en-US" sz="1200" kern="1200" dirty="0" err="1">
                <a:solidFill>
                  <a:schemeClr val="tx1"/>
                </a:solidFill>
                <a:effectLst/>
                <a:latin typeface="+mn-lt"/>
                <a:ea typeface="+mn-ea"/>
                <a:cs typeface="+mn-cs"/>
              </a:rPr>
              <a:t>mnthly</a:t>
            </a:r>
            <a:r>
              <a:rPr lang="en-US" sz="1200" kern="1200" dirty="0">
                <a:solidFill>
                  <a:schemeClr val="tx1"/>
                </a:solidFill>
                <a:effectLst/>
                <a:latin typeface="+mn-lt"/>
                <a:ea typeface="+mn-ea"/>
                <a:cs typeface="+mn-cs"/>
              </a:rPr>
              <a:t> payments for the remainder of life.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PERA’s pens plans also have survivor</a:t>
            </a:r>
            <a:r>
              <a:rPr lang="en-US" sz="1200" kern="1200" baseline="0" dirty="0">
                <a:solidFill>
                  <a:schemeClr val="tx1"/>
                </a:solidFill>
                <a:effectLst/>
                <a:latin typeface="+mn-lt"/>
                <a:ea typeface="+mn-ea"/>
                <a:cs typeface="+mn-cs"/>
              </a:rPr>
              <a:t> opt</a:t>
            </a:r>
            <a:r>
              <a:rPr lang="en-US" sz="1200" kern="1200" dirty="0">
                <a:solidFill>
                  <a:schemeClr val="tx1"/>
                </a:solidFill>
                <a:effectLst/>
                <a:latin typeface="+mn-lt"/>
                <a:ea typeface="+mn-ea"/>
                <a:cs typeface="+mn-cs"/>
              </a:rPr>
              <a:t>s in case the member wants 2 </a:t>
            </a:r>
            <a:r>
              <a:rPr lang="en-US" sz="1200" kern="1200" dirty="0" err="1">
                <a:solidFill>
                  <a:schemeClr val="tx1"/>
                </a:solidFill>
                <a:effectLst/>
                <a:latin typeface="+mn-lt"/>
                <a:ea typeface="+mn-ea"/>
                <a:cs typeface="+mn-cs"/>
              </a:rPr>
              <a:t>xtend</a:t>
            </a:r>
            <a:r>
              <a:rPr lang="en-US" sz="1200" kern="1200" dirty="0">
                <a:solidFill>
                  <a:schemeClr val="tx1"/>
                </a:solidFill>
                <a:effectLst/>
                <a:latin typeface="+mn-lt"/>
                <a:ea typeface="+mn-ea"/>
                <a:cs typeface="+mn-cs"/>
              </a:rPr>
              <a:t>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ben 2 cover another person after their death. </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19C5B1-84AB-4578-8B1B-0EC3754366B8}" type="slidenum">
              <a:rPr lang="en-US" smtClean="0"/>
              <a:t>15</a:t>
            </a:fld>
            <a:endParaRPr lang="en-US"/>
          </a:p>
        </p:txBody>
      </p:sp>
    </p:spTree>
    <p:extLst>
      <p:ext uri="{BB962C8B-B14F-4D97-AF65-F5344CB8AC3E}">
        <p14:creationId xmlns:p14="http://schemas.microsoft.com/office/powerpoint/2010/main" val="272421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our final section, I’ll be sharing some helpful resources regarding the information shared today.</a:t>
            </a:r>
          </a:p>
        </p:txBody>
      </p:sp>
      <p:sp>
        <p:nvSpPr>
          <p:cNvPr id="4" name="Slide Number Placeholder 3"/>
          <p:cNvSpPr>
            <a:spLocks noGrp="1"/>
          </p:cNvSpPr>
          <p:nvPr>
            <p:ph type="sldNum" sz="quarter" idx="10"/>
          </p:nvPr>
        </p:nvSpPr>
        <p:spPr/>
        <p:txBody>
          <a:bodyPr/>
          <a:lstStyle/>
          <a:p>
            <a:fld id="{D9F06AA3-0BD1-47D3-BEA6-88193156C285}" type="slidenum">
              <a:rPr lang="en-US" smtClean="0"/>
              <a:t>16</a:t>
            </a:fld>
            <a:endParaRPr lang="en-US"/>
          </a:p>
        </p:txBody>
      </p:sp>
    </p:spTree>
    <p:extLst>
      <p:ext uri="{BB962C8B-B14F-4D97-AF65-F5344CB8AC3E}">
        <p14:creationId xmlns:p14="http://schemas.microsoft.com/office/powerpoint/2010/main" val="370746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On PERA’s main website, mnpera.org.</a:t>
            </a:r>
            <a:endParaRPr lang="en-US"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To find PERA’s ER website, u will select </a:t>
            </a:r>
            <a:r>
              <a:rPr lang="en-US" sz="1200" b="1" kern="1200" baseline="0" dirty="0">
                <a:solidFill>
                  <a:schemeClr val="tx1"/>
                </a:solidFill>
                <a:effectLst/>
                <a:latin typeface="+mn-lt"/>
                <a:ea typeface="+mn-ea"/>
                <a:cs typeface="+mn-cs"/>
              </a:rPr>
              <a:t>*“For ER’s” </a:t>
            </a:r>
            <a:r>
              <a:rPr lang="en-US" sz="1200" b="0" kern="1200" baseline="0" dirty="0" err="1">
                <a:solidFill>
                  <a:schemeClr val="tx1"/>
                </a:solidFill>
                <a:effectLst/>
                <a:latin typeface="+mn-lt"/>
                <a:ea typeface="+mn-ea"/>
                <a:cs typeface="+mn-cs"/>
              </a:rPr>
              <a:t>fr</a:t>
            </a:r>
            <a:r>
              <a:rPr lang="en-US" sz="1200" b="0" kern="1200" baseline="0" dirty="0">
                <a:solidFill>
                  <a:schemeClr val="tx1"/>
                </a:solidFill>
                <a:effectLst/>
                <a:latin typeface="+mn-lt"/>
                <a:ea typeface="+mn-ea"/>
                <a:cs typeface="+mn-cs"/>
              </a:rPr>
              <a:t>/ the top left corner.</a:t>
            </a: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79CF9F-FDB7-4E9E-94C4-78F21DE67ABB}" type="slidenum">
              <a:rPr lang="en-US" smtClean="0"/>
              <a:t>17</a:t>
            </a:fld>
            <a:endParaRPr lang="en-US"/>
          </a:p>
        </p:txBody>
      </p:sp>
    </p:spTree>
    <p:extLst>
      <p:ext uri="{BB962C8B-B14F-4D97-AF65-F5344CB8AC3E}">
        <p14:creationId xmlns:p14="http://schemas.microsoft.com/office/powerpoint/2010/main" val="39526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*Under </a:t>
            </a:r>
            <a:r>
              <a:rPr lang="en-US" dirty="0"/>
              <a:t>the</a:t>
            </a:r>
            <a:r>
              <a:rPr lang="en-US" baseline="0" dirty="0"/>
              <a:t> Reporting dashboard, u can find a wealth of info,</a:t>
            </a:r>
            <a:r>
              <a:rPr lang="en-US" b="1" baseline="0" dirty="0"/>
              <a:t> *including </a:t>
            </a:r>
            <a:r>
              <a:rPr lang="en-US" baseline="0" dirty="0"/>
              <a:t>current plan rates.</a:t>
            </a:r>
          </a:p>
          <a:p>
            <a:pPr marL="171450" indent="-171450">
              <a:buFont typeface="Arial" panose="020B0604020202020204" pitchFamily="34" charset="0"/>
              <a:buChar char="•"/>
            </a:pPr>
            <a:r>
              <a:rPr lang="en-US" b="1" baseline="0" dirty="0"/>
              <a:t>*Under </a:t>
            </a:r>
            <a:r>
              <a:rPr lang="en-US" baseline="0" dirty="0"/>
              <a:t>the Resources dashboard, u can find the </a:t>
            </a:r>
            <a:r>
              <a:rPr lang="en-US" b="1" baseline="0" dirty="0"/>
              <a:t>*</a:t>
            </a:r>
            <a:r>
              <a:rPr lang="en-US" b="1" dirty="0"/>
              <a:t>ER</a:t>
            </a:r>
            <a:r>
              <a:rPr lang="en-US" b="1" baseline="0" dirty="0"/>
              <a:t> Man </a:t>
            </a:r>
            <a:r>
              <a:rPr lang="en-US" baseline="0" dirty="0"/>
              <a:t>towards the bottom of the drop-down menu. All of the chapters have great info, &amp; we recommend starting w/ chapters 3-7 to give u a concrete foundation as an ER contact.</a:t>
            </a:r>
          </a:p>
          <a:p>
            <a:pPr marL="171450" indent="-171450">
              <a:buFont typeface="Arial" panose="020B0604020202020204" pitchFamily="34" charset="0"/>
              <a:buChar char="•"/>
            </a:pPr>
            <a:r>
              <a:rPr lang="en-US" baseline="0" dirty="0"/>
              <a:t>To find other webinars, </a:t>
            </a:r>
            <a:r>
              <a:rPr lang="en-US" b="1" baseline="0" dirty="0"/>
              <a:t>*u will select </a:t>
            </a:r>
            <a:r>
              <a:rPr lang="en-US" baseline="0" dirty="0"/>
              <a:t>ER Programs.</a:t>
            </a:r>
            <a:endParaRPr lang="en-US" dirty="0"/>
          </a:p>
        </p:txBody>
      </p:sp>
      <p:sp>
        <p:nvSpPr>
          <p:cNvPr id="4" name="Slide Number Placeholder 3"/>
          <p:cNvSpPr>
            <a:spLocks noGrp="1"/>
          </p:cNvSpPr>
          <p:nvPr>
            <p:ph type="sldNum" sz="quarter" idx="10"/>
          </p:nvPr>
        </p:nvSpPr>
        <p:spPr/>
        <p:txBody>
          <a:bodyPr/>
          <a:lstStyle/>
          <a:p>
            <a:fld id="{3779CF9F-FDB7-4E9E-94C4-78F21DE67ABB}" type="slidenum">
              <a:rPr lang="en-US" smtClean="0"/>
              <a:t>18</a:t>
            </a:fld>
            <a:endParaRPr lang="en-US"/>
          </a:p>
        </p:txBody>
      </p:sp>
    </p:spTree>
    <p:extLst>
      <p:ext uri="{BB962C8B-B14F-4D97-AF65-F5344CB8AC3E}">
        <p14:creationId xmlns:p14="http://schemas.microsoft.com/office/powerpoint/2010/main" val="2524786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&amp; that will bring u here. </a:t>
            </a:r>
          </a:p>
          <a:p>
            <a:pPr marL="171450" indent="-171450">
              <a:buFont typeface="Arial" panose="020B0604020202020204" pitchFamily="34" charset="0"/>
              <a:buChar char="•"/>
            </a:pPr>
            <a:r>
              <a:rPr lang="en-US" dirty="0"/>
              <a:t>On our ER</a:t>
            </a:r>
            <a:r>
              <a:rPr lang="en-US" baseline="0" dirty="0"/>
              <a:t> program page, we have numerous on-demand webinars covering a multitude of topics, which u can watch at </a:t>
            </a:r>
            <a:r>
              <a:rPr lang="en-US" baseline="0" dirty="0" err="1"/>
              <a:t>ur</a:t>
            </a:r>
            <a:r>
              <a:rPr lang="en-US" baseline="0" dirty="0"/>
              <a:t> convenience.</a:t>
            </a:r>
          </a:p>
          <a:p>
            <a:pPr marL="171450" indent="-171450">
              <a:buFont typeface="Arial" panose="020B0604020202020204" pitchFamily="34" charset="0"/>
              <a:buChar char="•"/>
            </a:pPr>
            <a:r>
              <a:rPr lang="en-US" baseline="0" dirty="0"/>
              <a:t>We suggest that u scroll thru this page to find webinars based off </a:t>
            </a:r>
            <a:r>
              <a:rPr lang="en-US" baseline="0" dirty="0" err="1"/>
              <a:t>ur</a:t>
            </a:r>
            <a:r>
              <a:rPr lang="en-US" baseline="0" dirty="0"/>
              <a:t> interests, or position responsibilities related to PERA.</a:t>
            </a:r>
          </a:p>
          <a:p>
            <a:pPr marL="171450" indent="-171450">
              <a:buFont typeface="Arial" panose="020B0604020202020204" pitchFamily="34" charset="0"/>
              <a:buChar char="•"/>
            </a:pPr>
            <a:r>
              <a:rPr lang="en-US" baseline="0" dirty="0"/>
              <a:t>Now, if u ever have a Q, or if u need to contact us for any reason, u can find our Contact page by clicking </a:t>
            </a:r>
            <a:r>
              <a:rPr lang="en-US" b="1" baseline="0" dirty="0"/>
              <a:t>*“Contact” </a:t>
            </a:r>
            <a:r>
              <a:rPr lang="en-US" baseline="0" dirty="0"/>
              <a:t>in the upper right corner.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779CF9F-FDB7-4E9E-94C4-78F21DE67ABB}" type="slidenum">
              <a:rPr lang="en-US" smtClean="0"/>
              <a:t>19</a:t>
            </a:fld>
            <a:endParaRPr lang="en-US"/>
          </a:p>
        </p:txBody>
      </p:sp>
    </p:spTree>
    <p:extLst>
      <p:ext uri="{BB962C8B-B14F-4D97-AF65-F5344CB8AC3E}">
        <p14:creationId xmlns:p14="http://schemas.microsoft.com/office/powerpoint/2010/main" val="406920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kern="1200" dirty="0">
                <a:solidFill>
                  <a:schemeClr val="tx1"/>
                </a:solidFill>
                <a:effectLst/>
                <a:latin typeface="+mn-lt"/>
                <a:ea typeface="+mn-ea"/>
                <a:cs typeface="+mn-cs"/>
              </a:rPr>
              <a:t>Today’s </a:t>
            </a:r>
            <a:r>
              <a:rPr lang="en-US" sz="1200" strike="noStrike" kern="1200" dirty="0" err="1">
                <a:solidFill>
                  <a:schemeClr val="tx1"/>
                </a:solidFill>
                <a:effectLst/>
                <a:latin typeface="+mn-lt"/>
                <a:ea typeface="+mn-ea"/>
                <a:cs typeface="+mn-cs"/>
              </a:rPr>
              <a:t>prezo</a:t>
            </a:r>
            <a:r>
              <a:rPr lang="en-US" sz="1200" strike="noStrike" kern="1200" baseline="0" dirty="0">
                <a:solidFill>
                  <a:schemeClr val="tx1"/>
                </a:solidFill>
                <a:effectLst/>
                <a:latin typeface="+mn-lt"/>
                <a:ea typeface="+mn-ea"/>
                <a:cs typeface="+mn-cs"/>
              </a:rPr>
              <a:t> is going to run about 15mins, &amp; this is the </a:t>
            </a:r>
            <a:r>
              <a:rPr lang="en-US" sz="1200" strike="noStrike" kern="1200" dirty="0">
                <a:solidFill>
                  <a:schemeClr val="tx1"/>
                </a:solidFill>
                <a:effectLst/>
                <a:latin typeface="+mn-lt"/>
                <a:ea typeface="+mn-ea"/>
                <a:cs typeface="+mn-cs"/>
              </a:rPr>
              <a:t>agenda.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kern="1200" dirty="0">
                <a:solidFill>
                  <a:schemeClr val="tx1"/>
                </a:solidFill>
                <a:effectLst/>
                <a:latin typeface="+mn-lt"/>
                <a:ea typeface="+mn-ea"/>
                <a:cs typeface="+mn-cs"/>
              </a:rPr>
              <a:t>1</a:t>
            </a:r>
            <a:r>
              <a:rPr lang="en-US" sz="1200" strike="noStrike" kern="1200" baseline="30000" dirty="0">
                <a:solidFill>
                  <a:schemeClr val="tx1"/>
                </a:solidFill>
                <a:effectLst/>
                <a:latin typeface="+mn-lt"/>
                <a:ea typeface="+mn-ea"/>
                <a:cs typeface="+mn-cs"/>
              </a:rPr>
              <a:t>st</a:t>
            </a:r>
            <a:r>
              <a:rPr lang="en-US" sz="1200" strike="noStrike" kern="1200" dirty="0">
                <a:solidFill>
                  <a:schemeClr val="tx1"/>
                </a:solidFill>
                <a:effectLst/>
                <a:latin typeface="+mn-lt"/>
                <a:ea typeface="+mn-ea"/>
                <a:cs typeface="+mn-cs"/>
              </a:rPr>
              <a:t>, we’re going to discuss</a:t>
            </a:r>
            <a:r>
              <a:rPr lang="en-US" sz="1200" strike="noStrike" kern="1200" baseline="0" dirty="0">
                <a:solidFill>
                  <a:schemeClr val="tx1"/>
                </a:solidFill>
                <a:effectLst/>
                <a:latin typeface="+mn-lt"/>
                <a:ea typeface="+mn-ea"/>
                <a:cs typeface="+mn-cs"/>
              </a:rPr>
              <a:t> the plan options we have at PERA, including PERA’s 3 </a:t>
            </a:r>
            <a:r>
              <a:rPr lang="en-US" sz="1200" strike="noStrike" kern="1200" baseline="0" dirty="0" err="1">
                <a:solidFill>
                  <a:schemeClr val="tx1"/>
                </a:solidFill>
                <a:effectLst/>
                <a:latin typeface="+mn-lt"/>
                <a:ea typeface="+mn-ea"/>
                <a:cs typeface="+mn-cs"/>
              </a:rPr>
              <a:t>trad</a:t>
            </a:r>
            <a:r>
              <a:rPr lang="en-US" sz="1200" strike="noStrike" kern="1200" baseline="0" dirty="0">
                <a:solidFill>
                  <a:schemeClr val="tx1"/>
                </a:solidFill>
                <a:effectLst/>
                <a:latin typeface="+mn-lt"/>
                <a:ea typeface="+mn-ea"/>
                <a:cs typeface="+mn-cs"/>
              </a:rPr>
              <a:t> pens plans, as well as the Pub EE’s DCP.</a:t>
            </a:r>
            <a:endParaRPr lang="en-US" sz="1200"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strike="noStrike" kern="1200" baseline="0" dirty="0">
                <a:solidFill>
                  <a:schemeClr val="tx1"/>
                </a:solidFill>
                <a:effectLst/>
                <a:latin typeface="+mn-lt"/>
                <a:ea typeface="+mn-ea"/>
                <a:cs typeface="+mn-cs"/>
              </a:rPr>
              <a:t>&amp; once we’ve wrapped that up, I’ll show u where to find resources on our website.</a:t>
            </a:r>
            <a:endParaRPr lang="en-US" sz="1200" strike="sngStrike" kern="1200" dirty="0">
              <a:solidFill>
                <a:schemeClr val="tx1"/>
              </a:solidFill>
              <a:effectLst/>
              <a:latin typeface="+mn-lt"/>
              <a:ea typeface="+mn-ea"/>
              <a:cs typeface="+mn-cs"/>
            </a:endParaRPr>
          </a:p>
          <a:p>
            <a:endParaRPr lang="en-US" sz="1200" strike="sngStrike" kern="1200" dirty="0">
              <a:solidFill>
                <a:schemeClr val="tx1"/>
              </a:solidFill>
              <a:effectLst/>
              <a:latin typeface="+mn-lt"/>
              <a:ea typeface="+mn-ea"/>
              <a:cs typeface="+mn-cs"/>
            </a:endParaRPr>
          </a:p>
          <a:p>
            <a:pPr lvl="2"/>
            <a:endParaRPr lang="en-US" sz="1200" strike="sngStrike" kern="1200" dirty="0">
              <a:solidFill>
                <a:schemeClr val="tx1"/>
              </a:solidFill>
              <a:effectLst/>
              <a:latin typeface="+mn-lt"/>
              <a:ea typeface="+mn-ea"/>
              <a:cs typeface="+mn-cs"/>
            </a:endParaRPr>
          </a:p>
          <a:p>
            <a:endParaRPr lang="en-US" sz="1200" strike="sngStrike" kern="1200" dirty="0">
              <a:solidFill>
                <a:schemeClr val="tx1"/>
              </a:solidFill>
              <a:effectLst/>
              <a:latin typeface="+mn-lt"/>
              <a:ea typeface="+mn-ea"/>
              <a:cs typeface="+mn-cs"/>
            </a:endParaRPr>
          </a:p>
          <a:p>
            <a:endParaRPr lang="en-US" strike="sngStrike" dirty="0"/>
          </a:p>
        </p:txBody>
      </p:sp>
      <p:sp>
        <p:nvSpPr>
          <p:cNvPr id="4" name="Slide Number Placeholder 3"/>
          <p:cNvSpPr>
            <a:spLocks noGrp="1"/>
          </p:cNvSpPr>
          <p:nvPr>
            <p:ph type="sldNum" sz="quarter" idx="10"/>
          </p:nvPr>
        </p:nvSpPr>
        <p:spPr/>
        <p:txBody>
          <a:bodyPr/>
          <a:lstStyle/>
          <a:p>
            <a:fld id="{D9F06AA3-0BD1-47D3-BEA6-88193156C285}" type="slidenum">
              <a:rPr lang="en-US" smtClean="0"/>
              <a:t>2</a:t>
            </a:fld>
            <a:endParaRPr lang="en-US"/>
          </a:p>
        </p:txBody>
      </p:sp>
    </p:spTree>
    <p:extLst>
      <p:ext uri="{BB962C8B-B14F-4D97-AF65-F5344CB8AC3E}">
        <p14:creationId xmlns:p14="http://schemas.microsoft.com/office/powerpoint/2010/main" val="13090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That will take u here, where u will find several </a:t>
            </a:r>
            <a:r>
              <a:rPr lang="en-US" baseline="0" dirty="0" err="1"/>
              <a:t>opt’s</a:t>
            </a:r>
            <a:r>
              <a:rPr lang="en-US" baseline="0" dirty="0"/>
              <a:t> for getting in touch w/ us. </a:t>
            </a:r>
          </a:p>
          <a:p>
            <a:pPr marL="171450" indent="-171450">
              <a:buFont typeface="Arial" panose="020B0604020202020204" pitchFamily="34" charset="0"/>
              <a:buChar char="•"/>
            </a:pPr>
            <a:r>
              <a:rPr lang="en-US" dirty="0"/>
              <a:t>Lets</a:t>
            </a:r>
            <a:r>
              <a:rPr lang="en-US" baseline="0" dirty="0"/>
              <a:t> scroll down a bit…</a:t>
            </a:r>
            <a:endParaRPr lang="en-US" dirty="0"/>
          </a:p>
        </p:txBody>
      </p:sp>
      <p:sp>
        <p:nvSpPr>
          <p:cNvPr id="4" name="Slide Number Placeholder 3"/>
          <p:cNvSpPr>
            <a:spLocks noGrp="1"/>
          </p:cNvSpPr>
          <p:nvPr>
            <p:ph type="sldNum" sz="quarter" idx="10"/>
          </p:nvPr>
        </p:nvSpPr>
        <p:spPr/>
        <p:txBody>
          <a:bodyPr/>
          <a:lstStyle/>
          <a:p>
            <a:fld id="{3779CF9F-FDB7-4E9E-94C4-78F21DE67ABB}" type="slidenum">
              <a:rPr lang="en-US" smtClean="0"/>
              <a:t>20</a:t>
            </a:fld>
            <a:endParaRPr lang="en-US"/>
          </a:p>
        </p:txBody>
      </p:sp>
    </p:spTree>
    <p:extLst>
      <p:ext uri="{BB962C8B-B14F-4D97-AF65-F5344CB8AC3E}">
        <p14:creationId xmlns:p14="http://schemas.microsoft.com/office/powerpoint/2010/main" val="152238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On the right, u can see a feature that allows U2 send us a secure message.</a:t>
            </a:r>
          </a:p>
          <a:p>
            <a:pPr marL="171450" indent="-171450">
              <a:buFont typeface="Arial" panose="020B0604020202020204" pitchFamily="34" charset="0"/>
              <a:buChar char="•"/>
            </a:pPr>
            <a:r>
              <a:rPr lang="en-US" b="1" baseline="0" dirty="0"/>
              <a:t>*At the top, </a:t>
            </a:r>
            <a:r>
              <a:rPr lang="en-US" baseline="0" dirty="0"/>
              <a:t>it asks 4U2 select a spec topic for </a:t>
            </a:r>
            <a:r>
              <a:rPr lang="en-US" baseline="0" dirty="0" err="1"/>
              <a:t>ur</a:t>
            </a:r>
            <a:r>
              <a:rPr lang="en-US" baseline="0" dirty="0"/>
              <a:t> message, &amp; u can choose </a:t>
            </a:r>
            <a:r>
              <a:rPr lang="en-US" baseline="0" dirty="0" err="1"/>
              <a:t>fr</a:t>
            </a:r>
            <a:r>
              <a:rPr lang="en-US" baseline="0" dirty="0"/>
              <a:t>/ the </a:t>
            </a:r>
            <a:r>
              <a:rPr lang="en-US" baseline="0" dirty="0" err="1"/>
              <a:t>opt’s</a:t>
            </a:r>
            <a:r>
              <a:rPr lang="en-US" baseline="0" dirty="0"/>
              <a:t> on this drop down.</a:t>
            </a:r>
          </a:p>
          <a:p>
            <a:pPr marL="171450" indent="-171450">
              <a:buFont typeface="Arial" panose="020B0604020202020204" pitchFamily="34" charset="0"/>
              <a:buChar char="•"/>
            </a:pPr>
            <a:r>
              <a:rPr lang="en-US" b="1" baseline="0" dirty="0"/>
              <a:t>*Make sure </a:t>
            </a:r>
            <a:r>
              <a:rPr lang="en-US" baseline="0" dirty="0"/>
              <a:t>u fill in all the required info, &amp; when u hit submit, it will send the message directly to us.</a:t>
            </a:r>
          </a:p>
          <a:p>
            <a:pPr marL="171450" indent="-171450">
              <a:buFont typeface="Arial" panose="020B0604020202020204" pitchFamily="34" charset="0"/>
              <a:buChar char="•"/>
            </a:pPr>
            <a:r>
              <a:rPr lang="en-US" baseline="0" dirty="0"/>
              <a:t>When it comes to email, we discourage sending private info, but u can send us private info using this feature here, as our system keeps the info secure.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Also, depending on what topic </a:t>
            </a:r>
            <a:r>
              <a:rPr lang="en-US" baseline="0" dirty="0" err="1"/>
              <a:t>u’ve</a:t>
            </a:r>
            <a:r>
              <a:rPr lang="en-US" baseline="0" dirty="0"/>
              <a:t> selected, there is the opt to attach a file, which is also sent securely.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Lets scroll down a little more…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779CF9F-FDB7-4E9E-94C4-78F21DE67ABB}" type="slidenum">
              <a:rPr lang="en-US" smtClean="0"/>
              <a:t>21</a:t>
            </a:fld>
            <a:endParaRPr lang="en-US"/>
          </a:p>
        </p:txBody>
      </p:sp>
    </p:spTree>
    <p:extLst>
      <p:ext uri="{BB962C8B-B14F-4D97-AF65-F5344CB8AC3E}">
        <p14:creationId xmlns:p14="http://schemas.microsoft.com/office/powerpoint/2010/main" val="2480760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At the bottom, </a:t>
            </a:r>
            <a:r>
              <a:rPr lang="en-US" baseline="0" dirty="0" err="1"/>
              <a:t>u’ll</a:t>
            </a:r>
            <a:r>
              <a:rPr lang="en-US" baseline="0" dirty="0"/>
              <a:t> see our 3 ER teams—Account operations, ER support, &amp; the Eligibility team.</a:t>
            </a:r>
          </a:p>
          <a:p>
            <a:pPr marL="171450" indent="-171450">
              <a:buFont typeface="Arial" panose="020B0604020202020204" pitchFamily="34" charset="0"/>
              <a:buChar char="•"/>
            </a:pPr>
            <a:r>
              <a:rPr lang="en-US" baseline="0" dirty="0"/>
              <a:t>For each team we’ve listed what topics they specialize in, along w/ their shared email inbox &amp; phone </a:t>
            </a:r>
            <a:r>
              <a:rPr lang="en-US" baseline="0" dirty="0" err="1"/>
              <a:t>opt’s</a:t>
            </a:r>
            <a:r>
              <a:rPr lang="en-US" baseline="0" dirty="0"/>
              <a:t>.</a:t>
            </a:r>
          </a:p>
          <a:p>
            <a:pPr marL="171450" indent="-171450">
              <a:buFont typeface="Arial" panose="020B0604020202020204" pitchFamily="34" charset="0"/>
              <a:buChar char="•"/>
            </a:pPr>
            <a:r>
              <a:rPr lang="en-US" baseline="0" dirty="0"/>
              <a:t>Again, please feel free to contact us w/ any Q’s u may have.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779CF9F-FDB7-4E9E-94C4-78F21DE67ABB}" type="slidenum">
              <a:rPr lang="en-US" smtClean="0"/>
              <a:t>22</a:t>
            </a:fld>
            <a:endParaRPr lang="en-US"/>
          </a:p>
        </p:txBody>
      </p:sp>
    </p:spTree>
    <p:extLst>
      <p:ext uri="{BB962C8B-B14F-4D97-AF65-F5344CB8AC3E}">
        <p14:creationId xmlns:p14="http://schemas.microsoft.com/office/powerpoint/2010/main" val="2376102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&amp; that is the end of our program.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reminder of the statutes that govern PERA.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Chapter 353 &amp; 356 is where you will find most of our info. </a:t>
            </a:r>
          </a:p>
        </p:txBody>
      </p:sp>
      <p:sp>
        <p:nvSpPr>
          <p:cNvPr id="4" name="Slide Number Placeholder 3"/>
          <p:cNvSpPr>
            <a:spLocks noGrp="1"/>
          </p:cNvSpPr>
          <p:nvPr>
            <p:ph type="sldNum" sz="quarter" idx="10"/>
          </p:nvPr>
        </p:nvSpPr>
        <p:spPr/>
        <p:txBody>
          <a:bodyPr/>
          <a:lstStyle/>
          <a:p>
            <a:fld id="{2B472758-8B25-4027-A80D-1731B74548C2}" type="slidenum">
              <a:rPr lang="en-US" smtClean="0"/>
              <a:t>23</a:t>
            </a:fld>
            <a:endParaRPr lang="en-US"/>
          </a:p>
        </p:txBody>
      </p:sp>
    </p:spTree>
    <p:extLst>
      <p:ext uri="{BB962C8B-B14F-4D97-AF65-F5344CB8AC3E}">
        <p14:creationId xmlns:p14="http://schemas.microsoft.com/office/powerpoint/2010/main" val="2283780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Just a disclaimer—our programs R intended to provide general info.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&amp; if there’s a discrepancy between the law &amp; the info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contained in this </a:t>
            </a:r>
            <a:r>
              <a:rPr lang="en-US" sz="1200" kern="1200" dirty="0" err="1">
                <a:solidFill>
                  <a:schemeClr val="tx1"/>
                </a:solidFill>
                <a:effectLst/>
                <a:latin typeface="+mn-lt"/>
                <a:ea typeface="+mn-ea"/>
                <a:cs typeface="+mn-cs"/>
              </a:rPr>
              <a:t>prezo</a:t>
            </a:r>
            <a:r>
              <a:rPr lang="en-US" sz="1200" kern="1200" dirty="0">
                <a:solidFill>
                  <a:schemeClr val="tx1"/>
                </a:solidFill>
                <a:effectLst/>
                <a:latin typeface="+mn-lt"/>
                <a:ea typeface="+mn-ea"/>
                <a:cs typeface="+mn-cs"/>
              </a:rPr>
              <a:t>, the stats &amp; regulations written into law </a:t>
            </a:r>
            <a:r>
              <a:rPr lang="en-US" sz="1200" i="1" kern="1200" dirty="0">
                <a:solidFill>
                  <a:schemeClr val="tx1"/>
                </a:solidFill>
                <a:effectLst/>
                <a:latin typeface="+mn-lt"/>
                <a:ea typeface="+mn-ea"/>
                <a:cs typeface="+mn-cs"/>
              </a:rPr>
              <a:t>will</a:t>
            </a:r>
            <a:r>
              <a:rPr lang="en-US" sz="1200" kern="1200" dirty="0">
                <a:solidFill>
                  <a:schemeClr val="tx1"/>
                </a:solidFill>
                <a:effectLst/>
                <a:latin typeface="+mn-lt"/>
                <a:ea typeface="+mn-ea"/>
                <a:cs typeface="+mn-cs"/>
              </a:rPr>
              <a:t> take precedence.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That marks</a:t>
            </a:r>
            <a:r>
              <a:rPr lang="en-US" sz="1200" kern="1200" baseline="0" dirty="0">
                <a:solidFill>
                  <a:schemeClr val="tx1"/>
                </a:solidFill>
                <a:effectLst/>
                <a:latin typeface="+mn-lt"/>
                <a:ea typeface="+mn-ea"/>
                <a:cs typeface="+mn-cs"/>
              </a:rPr>
              <a:t> the end of our presentation. We hope this info was beneficial. Thank u, &amp; have a great day.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79CF9F-FDB7-4E9E-94C4-78F21DE67ABB}" type="slidenum">
              <a:rPr lang="en-US" smtClean="0"/>
              <a:t>24</a:t>
            </a:fld>
            <a:endParaRPr lang="en-US"/>
          </a:p>
        </p:txBody>
      </p:sp>
    </p:spTree>
    <p:extLst>
      <p:ext uri="{BB962C8B-B14F-4D97-AF65-F5344CB8AC3E}">
        <p14:creationId xmlns:p14="http://schemas.microsoft.com/office/powerpoint/2010/main" val="21921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17303-8C9B-C7E6-E056-B71FB35CC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0597A-3FD9-EDE0-880C-43B7A3791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595E4-996E-2AE8-D82F-0BF4276CECF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our 1st section, I will discuss the pension plans we have at PERA.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a:extLst>
              <a:ext uri="{FF2B5EF4-FFF2-40B4-BE49-F238E27FC236}">
                <a16:creationId xmlns:a16="http://schemas.microsoft.com/office/drawing/2014/main" id="{F8A5D78F-3725-2CCD-548D-99A1A7702DAA}"/>
              </a:ext>
            </a:extLst>
          </p:cNvPr>
          <p:cNvSpPr>
            <a:spLocks noGrp="1"/>
          </p:cNvSpPr>
          <p:nvPr>
            <p:ph type="sldNum" sz="quarter" idx="10"/>
          </p:nvPr>
        </p:nvSpPr>
        <p:spPr/>
        <p:txBody>
          <a:bodyPr/>
          <a:lstStyle/>
          <a:p>
            <a:fld id="{D9F06AA3-0BD1-47D3-BEA6-88193156C285}" type="slidenum">
              <a:rPr lang="en-US" smtClean="0"/>
              <a:t>3</a:t>
            </a:fld>
            <a:endParaRPr lang="en-US"/>
          </a:p>
        </p:txBody>
      </p:sp>
    </p:spTree>
    <p:extLst>
      <p:ext uri="{BB962C8B-B14F-4D97-AF65-F5344CB8AC3E}">
        <p14:creationId xmlns:p14="http://schemas.microsoft.com/office/powerpoint/2010/main" val="364266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of U may B brand-new 2 administering a</a:t>
            </a:r>
            <a:r>
              <a:rPr lang="en-US" sz="1200" kern="1200" baseline="0" dirty="0">
                <a:solidFill>
                  <a:schemeClr val="tx1"/>
                </a:solidFill>
                <a:effectLst/>
                <a:latin typeface="+mn-lt"/>
                <a:ea typeface="+mn-ea"/>
                <a:cs typeface="+mn-cs"/>
              </a:rPr>
              <a:t> pens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let's start 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is a pens?”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pens—also referred to as a defined </a:t>
            </a:r>
            <a:r>
              <a:rPr lang="en-US" sz="1200" i="1" kern="1200" dirty="0">
                <a:solidFill>
                  <a:schemeClr val="tx1"/>
                </a:solidFill>
                <a:effectLst/>
                <a:latin typeface="+mn-lt"/>
                <a:ea typeface="+mn-ea"/>
                <a:cs typeface="+mn-cs"/>
              </a:rPr>
              <a:t>benefit </a:t>
            </a:r>
            <a:r>
              <a:rPr lang="en-US" sz="1200" i="0" kern="1200" dirty="0">
                <a:solidFill>
                  <a:schemeClr val="tx1"/>
                </a:solidFill>
                <a:effectLst/>
                <a:latin typeface="+mn-lt"/>
                <a:ea typeface="+mn-ea"/>
                <a:cs typeface="+mn-cs"/>
              </a:rPr>
              <a:t>plan—i</a:t>
            </a:r>
            <a:r>
              <a:rPr lang="en-US" sz="1200" kern="1200" dirty="0">
                <a:solidFill>
                  <a:schemeClr val="tx1"/>
                </a:solidFill>
                <a:effectLst/>
                <a:latin typeface="+mn-lt"/>
                <a:ea typeface="+mn-ea"/>
                <a:cs typeface="+mn-cs"/>
              </a:rPr>
              <a:t>s a retirement plan that members pay into while working that provides them w/ future a </a:t>
            </a:r>
            <a:r>
              <a:rPr lang="en-US" sz="1200" kern="1200" dirty="0" err="1">
                <a:solidFill>
                  <a:schemeClr val="tx1"/>
                </a:solidFill>
                <a:effectLst/>
                <a:latin typeface="+mn-lt"/>
                <a:ea typeface="+mn-ea"/>
                <a:cs typeface="+mn-cs"/>
              </a:rPr>
              <a:t>mnthly</a:t>
            </a:r>
            <a:r>
              <a:rPr lang="en-US" sz="1200" kern="1200" dirty="0">
                <a:solidFill>
                  <a:schemeClr val="tx1"/>
                </a:solidFill>
                <a:effectLst/>
                <a:latin typeface="+mn-lt"/>
                <a:ea typeface="+mn-ea"/>
                <a:cs typeface="+mn-cs"/>
              </a:rPr>
              <a:t> lifetime income.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working for a PERA-covered ER, members will contribute a % of each of their paychecks to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a:solidFill>
                  <a:schemeClr val="tx1"/>
                </a:solidFill>
                <a:effectLst/>
                <a:latin typeface="+mn-lt"/>
                <a:ea typeface="+mn-ea"/>
                <a:cs typeface="+mn-cs"/>
              </a:rPr>
              <a:t>*These </a:t>
            </a:r>
            <a:r>
              <a:rPr lang="en-US" sz="1200" b="1" kern="1200" dirty="0">
                <a:solidFill>
                  <a:schemeClr val="tx1"/>
                </a:solidFill>
                <a:effectLst/>
                <a:latin typeface="+mn-lt"/>
                <a:ea typeface="+mn-ea"/>
                <a:cs typeface="+mn-cs"/>
              </a:rPr>
              <a:t>funds </a:t>
            </a:r>
            <a:r>
              <a:rPr lang="en-US" sz="1200" kern="1200" dirty="0">
                <a:solidFill>
                  <a:schemeClr val="tx1"/>
                </a:solidFill>
                <a:effectLst/>
                <a:latin typeface="+mn-lt"/>
                <a:ea typeface="+mn-ea"/>
                <a:cs typeface="+mn-cs"/>
              </a:rPr>
              <a:t>are then pro managed &amp; invested by MN SBI.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 members don’t make invest decisions w/ their contributions, making the pens a hands-off retirement plan.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&amp; a pens</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not like a 401k, where the retirement account is </a:t>
            </a:r>
            <a:r>
              <a:rPr lang="en-US" sz="1200" kern="1200" dirty="0" err="1">
                <a:solidFill>
                  <a:schemeClr val="tx1"/>
                </a:solidFill>
                <a:effectLst/>
                <a:latin typeface="+mn-lt"/>
                <a:ea typeface="+mn-ea"/>
                <a:cs typeface="+mn-cs"/>
              </a:rPr>
              <a:t>determ’d</a:t>
            </a:r>
            <a:r>
              <a:rPr lang="en-US" sz="1200" kern="1200" dirty="0">
                <a:solidFill>
                  <a:schemeClr val="tx1"/>
                </a:solidFill>
                <a:effectLst/>
                <a:latin typeface="+mn-lt"/>
                <a:ea typeface="+mn-ea"/>
                <a:cs typeface="+mn-cs"/>
              </a:rPr>
              <a:t> by how much $ was contributed &amp; how well</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market performed.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*Instead, </a:t>
            </a:r>
            <a:r>
              <a:rPr lang="en-US" sz="1200" kern="1200" dirty="0">
                <a:solidFill>
                  <a:schemeClr val="tx1"/>
                </a:solidFill>
                <a:effectLst/>
                <a:latin typeface="+mn-lt"/>
                <a:ea typeface="+mn-ea"/>
                <a:cs typeface="+mn-cs"/>
              </a:rPr>
              <a:t>the pens is </a:t>
            </a:r>
            <a:r>
              <a:rPr lang="en-US" sz="1200" kern="1200" dirty="0" err="1">
                <a:solidFill>
                  <a:schemeClr val="tx1"/>
                </a:solidFill>
                <a:effectLst/>
                <a:latin typeface="+mn-lt"/>
                <a:ea typeface="+mn-ea"/>
                <a:cs typeface="+mn-cs"/>
              </a:rPr>
              <a:t>calc’d</a:t>
            </a:r>
            <a:r>
              <a:rPr lang="en-US" sz="1200" kern="1200" dirty="0">
                <a:solidFill>
                  <a:schemeClr val="tx1"/>
                </a:solidFill>
                <a:effectLst/>
                <a:latin typeface="+mn-lt"/>
                <a:ea typeface="+mn-ea"/>
                <a:cs typeface="+mn-cs"/>
              </a:rPr>
              <a:t> on a formula that takes into account the member’s YOS &amp; </a:t>
            </a:r>
            <a:r>
              <a:rPr lang="en-US" sz="1200" kern="1200" dirty="0" err="1">
                <a:solidFill>
                  <a:schemeClr val="tx1"/>
                </a:solidFill>
                <a:effectLst/>
                <a:latin typeface="+mn-lt"/>
                <a:ea typeface="+mn-ea"/>
                <a:cs typeface="+mn-cs"/>
              </a:rPr>
              <a:t>ave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sal</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9F06AA3-0BD1-47D3-BEA6-88193156C285}" type="slidenum">
              <a:rPr lang="en-US" smtClean="0"/>
              <a:t>4</a:t>
            </a:fld>
            <a:endParaRPr lang="en-US"/>
          </a:p>
        </p:txBody>
      </p:sp>
    </p:spTree>
    <p:extLst>
      <p:ext uri="{BB962C8B-B14F-4D97-AF65-F5344CB8AC3E}">
        <p14:creationId xmlns:p14="http://schemas.microsoft.com/office/powerpoint/2010/main" val="121956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285750">
              <a:buFont typeface="Arial" panose="020B0604020202020204" pitchFamily="34" charset="0"/>
              <a:buChar char="•"/>
            </a:pPr>
            <a:r>
              <a:rPr lang="en-US" sz="1400" b="0" dirty="0"/>
              <a:t>Participation in a PERA pens plan is </a:t>
            </a:r>
            <a:r>
              <a:rPr lang="en-US" sz="1400" b="0" u="sng" dirty="0">
                <a:solidFill>
                  <a:srgbClr val="008080"/>
                </a:solidFill>
              </a:rPr>
              <a:t>required</a:t>
            </a:r>
            <a:r>
              <a:rPr lang="en-US" sz="1400" b="0" dirty="0"/>
              <a:t> of EE’s if</a:t>
            </a:r>
            <a:r>
              <a:rPr lang="en-US" sz="1400" b="0" baseline="0" dirty="0"/>
              <a:t> both of these rules apply to them.</a:t>
            </a:r>
            <a:endParaRPr lang="en-US" sz="1400" b="0" dirty="0"/>
          </a:p>
          <a:p>
            <a:pPr marL="91440" indent="-228600">
              <a:buFont typeface="Arial" panose="020B0604020202020204" pitchFamily="34" charset="0"/>
              <a:buChar char="•"/>
            </a:pPr>
            <a:r>
              <a:rPr lang="en-US" sz="1200" dirty="0"/>
              <a:t>1</a:t>
            </a:r>
            <a:r>
              <a:rPr lang="en-US" sz="1200" baseline="30000" dirty="0"/>
              <a:t>st</a:t>
            </a:r>
            <a:r>
              <a:rPr lang="en-US" sz="1200" dirty="0"/>
              <a:t>, if</a:t>
            </a:r>
            <a:r>
              <a:rPr lang="en-US" sz="1200" baseline="0" dirty="0"/>
              <a:t> </a:t>
            </a:r>
            <a:r>
              <a:rPr lang="en-US" sz="1200" dirty="0"/>
              <a:t>they exceed </a:t>
            </a:r>
            <a:r>
              <a:rPr lang="en-US" sz="1200" dirty="0" err="1"/>
              <a:t>sal</a:t>
            </a:r>
            <a:r>
              <a:rPr lang="en-US" sz="1200" dirty="0"/>
              <a:t> thresh of 425 w/in a month. So, if an EE earns more than 425 w/in any month.</a:t>
            </a:r>
          </a:p>
          <a:p>
            <a:pPr marL="91440" indent="-228600">
              <a:buFont typeface="Arial" panose="020B0604020202020204" pitchFamily="34" charset="0"/>
              <a:buChar char="•"/>
            </a:pPr>
            <a:r>
              <a:rPr lang="en-US" sz="1200" dirty="0"/>
              <a:t>&amp;</a:t>
            </a:r>
            <a:r>
              <a:rPr lang="en-US" sz="1200" baseline="0" dirty="0"/>
              <a:t> 2</a:t>
            </a:r>
            <a:r>
              <a:rPr lang="en-US" sz="1200" baseline="30000" dirty="0"/>
              <a:t>nd</a:t>
            </a:r>
            <a:r>
              <a:rPr lang="en-US" sz="1200" baseline="0" dirty="0"/>
              <a:t>, n</a:t>
            </a:r>
            <a:r>
              <a:rPr lang="en-US" sz="1200" dirty="0"/>
              <a:t>o exclusions apply</a:t>
            </a:r>
            <a:r>
              <a:rPr lang="en-US" sz="1200" baseline="0" dirty="0"/>
              <a:t> to the EE. Common exclusions that disqualify an EE </a:t>
            </a:r>
            <a:r>
              <a:rPr lang="en-US" sz="1200" baseline="0" dirty="0" err="1"/>
              <a:t>fr</a:t>
            </a:r>
            <a:r>
              <a:rPr lang="en-US" sz="1200" baseline="0" dirty="0"/>
              <a:t>/ membership would be EE’s who are FT students under the age of 23, seas/temp EE’s, as well as PERA retirees.</a:t>
            </a:r>
          </a:p>
          <a:p>
            <a:pPr marL="91440" indent="-228600">
              <a:buFont typeface="Arial" panose="020B0604020202020204" pitchFamily="34" charset="0"/>
              <a:buChar char="•"/>
            </a:pPr>
            <a:r>
              <a:rPr lang="en-US" sz="1200" baseline="0" dirty="0"/>
              <a:t>&amp; u can find the full list of exclusions in </a:t>
            </a:r>
            <a:r>
              <a:rPr lang="en-US" sz="1200" baseline="0" dirty="0" err="1"/>
              <a:t>ch</a:t>
            </a:r>
            <a:r>
              <a:rPr lang="en-US" sz="1200" baseline="0" dirty="0"/>
              <a:t> 3 of the ER man.</a:t>
            </a:r>
          </a:p>
          <a:p>
            <a:pPr marL="91440" indent="-228600">
              <a:buFont typeface="Arial" panose="020B0604020202020204" pitchFamily="34" charset="0"/>
              <a:buChar char="•"/>
            </a:pPr>
            <a:r>
              <a:rPr lang="en-US" sz="1200" baseline="0" dirty="0"/>
              <a:t>So participation is required of most PT &amp; FT EE’s.</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79CF9F-FDB7-4E9E-94C4-78F21DE67ABB}" type="slidenum">
              <a:rPr lang="en-US" smtClean="0"/>
              <a:t>5</a:t>
            </a:fld>
            <a:endParaRPr lang="en-US"/>
          </a:p>
        </p:txBody>
      </p:sp>
    </p:spTree>
    <p:extLst>
      <p:ext uri="{BB962C8B-B14F-4D97-AF65-F5344CB8AC3E}">
        <p14:creationId xmlns:p14="http://schemas.microsoft.com/office/powerpoint/2010/main" val="355007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049"/>
            <a:ext cx="5486400" cy="36004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We administer 3 pens plans here @ PERA:</a:t>
            </a:r>
            <a:r>
              <a:rPr lang="en-US" sz="1200" i="0" kern="1200" baseline="0" dirty="0">
                <a:solidFill>
                  <a:schemeClr val="tx1"/>
                </a:solidFill>
                <a:effectLst/>
                <a:latin typeface="+mn-lt"/>
                <a:ea typeface="+mn-ea"/>
                <a:cs typeface="+mn-cs"/>
              </a:rPr>
              <a:t> the </a:t>
            </a:r>
            <a:r>
              <a:rPr lang="en-US" sz="1200" i="0" kern="1200" baseline="0" dirty="0" err="1">
                <a:solidFill>
                  <a:schemeClr val="tx1"/>
                </a:solidFill>
                <a:effectLst/>
                <a:latin typeface="+mn-lt"/>
                <a:ea typeface="+mn-ea"/>
                <a:cs typeface="+mn-cs"/>
              </a:rPr>
              <a:t>Coord</a:t>
            </a:r>
            <a:r>
              <a:rPr lang="en-US" sz="1200" i="0" kern="1200" baseline="0" dirty="0">
                <a:solidFill>
                  <a:schemeClr val="tx1"/>
                </a:solidFill>
                <a:effectLst/>
                <a:latin typeface="+mn-lt"/>
                <a:ea typeface="+mn-ea"/>
                <a:cs typeface="+mn-cs"/>
              </a:rPr>
              <a:t> P, P&amp;F, &amp; </a:t>
            </a:r>
            <a:r>
              <a:rPr lang="en-US" sz="1200" i="0" kern="1200" baseline="0" dirty="0" err="1">
                <a:solidFill>
                  <a:schemeClr val="tx1"/>
                </a:solidFill>
                <a:effectLst/>
                <a:latin typeface="+mn-lt"/>
                <a:ea typeface="+mn-ea"/>
                <a:cs typeface="+mn-cs"/>
              </a:rPr>
              <a:t>Corr</a:t>
            </a:r>
            <a:r>
              <a:rPr lang="en-US" sz="1200" i="0" kern="1200" baseline="0" dirty="0">
                <a:solidFill>
                  <a:schemeClr val="tx1"/>
                </a:solidFill>
                <a:effectLst/>
                <a:latin typeface="+mn-lt"/>
                <a:ea typeface="+mn-ea"/>
                <a:cs typeface="+mn-cs"/>
              </a:rPr>
              <a:t> P.</a:t>
            </a: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Once </a:t>
            </a:r>
            <a:r>
              <a:rPr lang="en-US" sz="1200" i="0" kern="1200" dirty="0" err="1">
                <a:solidFill>
                  <a:schemeClr val="tx1"/>
                </a:solidFill>
                <a:effectLst/>
                <a:latin typeface="+mn-lt"/>
                <a:ea typeface="+mn-ea"/>
                <a:cs typeface="+mn-cs"/>
              </a:rPr>
              <a:t>ur</a:t>
            </a:r>
            <a:r>
              <a:rPr lang="en-US" sz="1200" i="0" kern="1200" dirty="0">
                <a:solidFill>
                  <a:schemeClr val="tx1"/>
                </a:solidFill>
                <a:effectLst/>
                <a:latin typeface="+mn-lt"/>
                <a:ea typeface="+mn-ea"/>
                <a:cs typeface="+mn-cs"/>
              </a:rPr>
              <a:t> EE gains </a:t>
            </a:r>
            <a:r>
              <a:rPr lang="en-US" sz="1200" i="0" kern="1200" dirty="0" err="1">
                <a:solidFill>
                  <a:schemeClr val="tx1"/>
                </a:solidFill>
                <a:effectLst/>
                <a:latin typeface="+mn-lt"/>
                <a:ea typeface="+mn-ea"/>
                <a:cs typeface="+mn-cs"/>
              </a:rPr>
              <a:t>membrshp</a:t>
            </a:r>
            <a:r>
              <a:rPr lang="en-US" sz="1200" i="0" kern="1200" baseline="0" dirty="0">
                <a:solidFill>
                  <a:schemeClr val="tx1"/>
                </a:solidFill>
                <a:effectLst/>
                <a:latin typeface="+mn-lt"/>
                <a:ea typeface="+mn-ea"/>
                <a:cs typeface="+mn-cs"/>
              </a:rPr>
              <a:t> in a plan</a:t>
            </a:r>
            <a:r>
              <a:rPr lang="en-US" sz="1200" i="0" kern="1200" dirty="0">
                <a:solidFill>
                  <a:schemeClr val="tx1"/>
                </a:solidFill>
                <a:effectLst/>
                <a:latin typeface="+mn-lt"/>
                <a:ea typeface="+mn-ea"/>
                <a:cs typeface="+mn-cs"/>
              </a:rPr>
              <a:t>, a % of each</a:t>
            </a:r>
            <a:r>
              <a:rPr lang="en-US" sz="1200" i="0" kern="1200" baseline="0" dirty="0">
                <a:solidFill>
                  <a:schemeClr val="tx1"/>
                </a:solidFill>
                <a:effectLst/>
                <a:latin typeface="+mn-lt"/>
                <a:ea typeface="+mn-ea"/>
                <a:cs typeface="+mn-cs"/>
              </a:rPr>
              <a:t> paycheck’s deducted, &amp; these </a:t>
            </a:r>
            <a:r>
              <a:rPr lang="en-US" sz="1200" i="0" kern="1200" baseline="0" dirty="0" err="1">
                <a:solidFill>
                  <a:schemeClr val="tx1"/>
                </a:solidFill>
                <a:effectLst/>
                <a:latin typeface="+mn-lt"/>
                <a:ea typeface="+mn-ea"/>
                <a:cs typeface="+mn-cs"/>
              </a:rPr>
              <a:t>d</a:t>
            </a:r>
            <a:r>
              <a:rPr lang="en-US" sz="1200" i="0" kern="1200" dirty="0" err="1">
                <a:solidFill>
                  <a:schemeClr val="tx1"/>
                </a:solidFill>
                <a:effectLst/>
                <a:latin typeface="+mn-lt"/>
                <a:ea typeface="+mn-ea"/>
                <a:cs typeface="+mn-cs"/>
              </a:rPr>
              <a:t>eductns</a:t>
            </a:r>
            <a:r>
              <a:rPr lang="en-US" sz="1200" i="0" kern="1200" dirty="0">
                <a:solidFill>
                  <a:schemeClr val="tx1"/>
                </a:solidFill>
                <a:effectLst/>
                <a:latin typeface="+mn-lt"/>
                <a:ea typeface="+mn-ea"/>
                <a:cs typeface="+mn-cs"/>
              </a:rPr>
              <a:t> are their member </a:t>
            </a:r>
            <a:r>
              <a:rPr lang="en-US" sz="1200" i="0" kern="1200" dirty="0" err="1">
                <a:solidFill>
                  <a:schemeClr val="tx1"/>
                </a:solidFill>
                <a:effectLst/>
                <a:latin typeface="+mn-lt"/>
                <a:ea typeface="+mn-ea"/>
                <a:cs typeface="+mn-cs"/>
              </a:rPr>
              <a:t>contrbtns</a:t>
            </a:r>
            <a:r>
              <a:rPr lang="en-US" sz="120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effectLst/>
                <a:latin typeface="+mn-lt"/>
                <a:ea typeface="+mn-ea"/>
                <a:cs typeface="+mn-cs"/>
              </a:rPr>
              <a:t>U</a:t>
            </a:r>
            <a:r>
              <a:rPr lang="en-US" i="0" baseline="0" dirty="0"/>
              <a:t> the ER will also contribute % of each paycheck, &amp; the ER &amp; EE </a:t>
            </a:r>
            <a:r>
              <a:rPr lang="en-US" i="0" baseline="0" dirty="0" err="1"/>
              <a:t>contribtns</a:t>
            </a:r>
            <a:r>
              <a:rPr lang="en-US" i="0" baseline="0" dirty="0"/>
              <a:t> R pooled together &amp; </a:t>
            </a:r>
            <a:r>
              <a:rPr lang="en-US" i="0" baseline="0" dirty="0" err="1"/>
              <a:t>investd</a:t>
            </a:r>
            <a:r>
              <a:rPr lang="en-US" i="0" baseline="0" dirty="0"/>
              <a:t> by SBI to help fund pens. </a:t>
            </a: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effectLst/>
                <a:latin typeface="+mn-lt"/>
                <a:ea typeface="+mn-ea"/>
                <a:cs typeface="+mn-cs"/>
              </a:rPr>
              <a:t>Now, the % the EE &amp; ER contribute differs depending on which plan</a:t>
            </a:r>
            <a:r>
              <a:rPr lang="en-US" sz="1200" i="0" strike="sngStrike" kern="1200" baseline="0" dirty="0">
                <a:solidFill>
                  <a:schemeClr val="tx1"/>
                </a:solidFill>
                <a:effectLst/>
                <a:latin typeface="+mn-lt"/>
                <a:ea typeface="+mn-ea"/>
                <a:cs typeface="+mn-cs"/>
              </a:rPr>
              <a:t>,</a:t>
            </a:r>
            <a:r>
              <a:rPr lang="en-US" sz="1200" i="0" strike="noStrike" kern="1200" baseline="0" dirty="0">
                <a:solidFill>
                  <a:schemeClr val="tx1"/>
                </a:solidFill>
                <a:effectLst/>
                <a:latin typeface="+mn-lt"/>
                <a:ea typeface="+mn-ea"/>
                <a:cs typeface="+mn-cs"/>
              </a:rPr>
              <a:t> which u can see listed 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strike="noStrike" kern="1200" baseline="0" dirty="0" err="1">
                <a:solidFill>
                  <a:schemeClr val="tx1"/>
                </a:solidFill>
                <a:effectLst/>
                <a:latin typeface="+mn-lt"/>
                <a:ea typeface="+mn-ea"/>
                <a:cs typeface="+mn-cs"/>
              </a:rPr>
              <a:t>Coord</a:t>
            </a:r>
            <a:r>
              <a:rPr lang="en-US" sz="1200" i="0" strike="noStrike" kern="1200" baseline="0" dirty="0">
                <a:solidFill>
                  <a:schemeClr val="tx1"/>
                </a:solidFill>
                <a:effectLst/>
                <a:latin typeface="+mn-lt"/>
                <a:ea typeface="+mn-ea"/>
                <a:cs typeface="+mn-cs"/>
              </a:rPr>
              <a:t> members contribute 6.5% of each paycheck, &amp; their ER contributes 7.5%;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strike="noStrike" kern="1200" baseline="0" dirty="0">
                <a:solidFill>
                  <a:schemeClr val="tx1"/>
                </a:solidFill>
                <a:effectLst/>
                <a:latin typeface="+mn-lt"/>
                <a:ea typeface="+mn-ea"/>
                <a:cs typeface="+mn-cs"/>
              </a:rPr>
              <a:t>P&amp;F members contribute 11.8% of each paycheck, &amp; their ER contributes 17.7%;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strike="noStrike" kern="1200" baseline="0" dirty="0">
                <a:solidFill>
                  <a:schemeClr val="tx1"/>
                </a:solidFill>
                <a:effectLst/>
                <a:latin typeface="+mn-lt"/>
                <a:ea typeface="+mn-ea"/>
                <a:cs typeface="+mn-cs"/>
              </a:rPr>
              <a:t>&amp; </a:t>
            </a:r>
            <a:r>
              <a:rPr lang="en-US" sz="1200" i="0" strike="noStrike" kern="1200" baseline="0" dirty="0" err="1">
                <a:solidFill>
                  <a:schemeClr val="tx1"/>
                </a:solidFill>
                <a:effectLst/>
                <a:latin typeface="+mn-lt"/>
                <a:ea typeface="+mn-ea"/>
                <a:cs typeface="+mn-cs"/>
              </a:rPr>
              <a:t>Corr</a:t>
            </a:r>
            <a:r>
              <a:rPr lang="en-US" sz="1200" i="0" strike="noStrike" kern="1200" baseline="0" dirty="0">
                <a:solidFill>
                  <a:schemeClr val="tx1"/>
                </a:solidFill>
                <a:effectLst/>
                <a:latin typeface="+mn-lt"/>
                <a:ea typeface="+mn-ea"/>
                <a:cs typeface="+mn-cs"/>
              </a:rPr>
              <a:t> members contribute 6.83% of each paycheck, &amp; their ER contributes 10.25%.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effectLst/>
                <a:latin typeface="+mn-lt"/>
                <a:ea typeface="+mn-ea"/>
                <a:cs typeface="+mn-cs"/>
              </a:rPr>
              <a:t>These rates are</a:t>
            </a:r>
            <a:r>
              <a:rPr lang="en-US" sz="1200" i="0" kern="1200" dirty="0">
                <a:solidFill>
                  <a:schemeClr val="tx1"/>
                </a:solidFill>
                <a:effectLst/>
                <a:latin typeface="+mn-lt"/>
                <a:ea typeface="+mn-ea"/>
                <a:cs typeface="+mn-cs"/>
              </a:rPr>
              <a:t> set by statute, &amp; subject 2 </a:t>
            </a:r>
            <a:r>
              <a:rPr lang="en-US" sz="1200" i="0" kern="1200" dirty="0" err="1">
                <a:solidFill>
                  <a:schemeClr val="tx1"/>
                </a:solidFill>
                <a:effectLst/>
                <a:latin typeface="+mn-lt"/>
                <a:ea typeface="+mn-ea"/>
                <a:cs typeface="+mn-cs"/>
              </a:rPr>
              <a:t>legisl</a:t>
            </a:r>
            <a:r>
              <a:rPr lang="en-US" sz="1200" i="0" kern="1200" dirty="0">
                <a:solidFill>
                  <a:schemeClr val="tx1"/>
                </a:solidFill>
                <a:effectLst/>
                <a:latin typeface="+mn-lt"/>
                <a:ea typeface="+mn-ea"/>
                <a:cs typeface="+mn-cs"/>
              </a:rPr>
              <a:t> change. Later in this </a:t>
            </a:r>
            <a:r>
              <a:rPr lang="en-US" sz="1200" i="0" kern="1200" dirty="0" err="1">
                <a:solidFill>
                  <a:schemeClr val="tx1"/>
                </a:solidFill>
                <a:effectLst/>
                <a:latin typeface="+mn-lt"/>
                <a:ea typeface="+mn-ea"/>
                <a:cs typeface="+mn-cs"/>
              </a:rPr>
              <a:t>prezo</a:t>
            </a:r>
            <a:r>
              <a:rPr lang="en-US" sz="1200" i="0" kern="120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I will show u where on our website u can find current contribution rates.</a:t>
            </a: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effectLst/>
                <a:latin typeface="+mn-lt"/>
                <a:ea typeface="+mn-ea"/>
                <a:cs typeface="+mn-cs"/>
              </a:rPr>
              <a:t>Now, since we have 3 pens plans at PERA, u may be wondering how to know which plan to enroll </a:t>
            </a:r>
            <a:r>
              <a:rPr lang="en-US" sz="1200" i="0" kern="1200" baseline="0" dirty="0" err="1">
                <a:solidFill>
                  <a:schemeClr val="tx1"/>
                </a:solidFill>
                <a:effectLst/>
                <a:latin typeface="+mn-lt"/>
                <a:ea typeface="+mn-ea"/>
                <a:cs typeface="+mn-cs"/>
              </a:rPr>
              <a:t>ur</a:t>
            </a:r>
            <a:r>
              <a:rPr lang="en-US" sz="1200" i="0" kern="1200" baseline="0" dirty="0">
                <a:solidFill>
                  <a:schemeClr val="tx1"/>
                </a:solidFill>
                <a:effectLst/>
                <a:latin typeface="+mn-lt"/>
                <a:ea typeface="+mn-ea"/>
                <a:cs typeface="+mn-cs"/>
              </a:rPr>
              <a:t> EE into.</a:t>
            </a:r>
            <a:endParaRPr lang="en-US" sz="1200" i="0" baseline="0" dirty="0"/>
          </a:p>
          <a:p>
            <a:endParaRPr lang="en-US" sz="1200" b="0" i="0" u="none" strike="noStrike" kern="1200" baseline="0" dirty="0">
              <a:solidFill>
                <a:schemeClr val="tx1"/>
              </a:solidFill>
              <a:latin typeface="+mn-lt"/>
              <a:ea typeface="+mn-ea"/>
              <a:cs typeface="+mn-cs"/>
            </a:endParaRPr>
          </a:p>
          <a:p>
            <a:pPr fontAlgn="t"/>
            <a:endParaRPr lang="en-US" sz="1200" b="0" kern="1200" dirty="0">
              <a:solidFill>
                <a:schemeClr val="tx1"/>
              </a:solidFill>
              <a:effectLst/>
              <a:latin typeface="+mn-lt"/>
              <a:ea typeface="+mn-ea"/>
              <a:cs typeface="+mn-cs"/>
            </a:endParaRPr>
          </a:p>
          <a:p>
            <a:pPr fontAlgn="t"/>
            <a:endParaRPr lang="en-US" sz="1200" b="0" kern="1200" dirty="0">
              <a:solidFill>
                <a:schemeClr val="tx1"/>
              </a:solidFill>
              <a:effectLst/>
              <a:latin typeface="+mn-lt"/>
              <a:ea typeface="+mn-ea"/>
              <a:cs typeface="+mn-cs"/>
            </a:endParaRPr>
          </a:p>
          <a:p>
            <a:pPr fontAlgn="t"/>
            <a:endParaRPr lang="en-US" sz="1200" b="0" kern="1200" dirty="0">
              <a:solidFill>
                <a:schemeClr val="tx1"/>
              </a:solidFill>
              <a:effectLst/>
              <a:latin typeface="+mn-lt"/>
              <a:ea typeface="+mn-ea"/>
              <a:cs typeface="+mn-cs"/>
            </a:endParaRPr>
          </a:p>
          <a:p>
            <a:pPr fontAlgn="t"/>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779CF9F-FDB7-4E9E-94C4-78F21DE67ABB}" type="slidenum">
              <a:rPr lang="en-US" smtClean="0"/>
              <a:t>6</a:t>
            </a:fld>
            <a:endParaRPr lang="en-US"/>
          </a:p>
        </p:txBody>
      </p:sp>
    </p:spTree>
    <p:extLst>
      <p:ext uri="{BB962C8B-B14F-4D97-AF65-F5344CB8AC3E}">
        <p14:creationId xmlns:p14="http://schemas.microsoft.com/office/powerpoint/2010/main" val="28802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start w/ the Coord Plan, which is the largest of PERA’s 3 pension plans.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plan is </a:t>
            </a:r>
            <a:r>
              <a:rPr kumimoji="0" lang="en-US" sz="1200" b="0" i="0" u="none" strike="noStrike" kern="1200" cap="none" spc="0" normalizeH="0" baseline="0" noProof="0" dirty="0">
                <a:ln>
                  <a:noFill/>
                </a:ln>
                <a:solidFill>
                  <a:sysClr val="windowText" lastClr="000000"/>
                </a:solidFill>
                <a:effectLst/>
                <a:uLnTx/>
                <a:uFillTx/>
                <a:latin typeface="+mn-lt"/>
                <a:ea typeface="+mn-ea"/>
                <a:cs typeface="+mn-cs"/>
              </a:rPr>
              <a:t>mandated for pos’s that meet the membership requirements listed in MN Stat. §353.01, subd. 2a or 2d.</a:t>
            </a:r>
            <a:endParaRPr lang="en-US" dirty="0"/>
          </a:p>
          <a:p>
            <a:pPr marL="171450" indent="-171450">
              <a:buFont typeface="Arial" panose="020B0604020202020204" pitchFamily="34" charset="0"/>
              <a:buChar char="•"/>
            </a:pPr>
            <a:r>
              <a:rPr lang="en-US" dirty="0"/>
              <a:t>The Coord plan covers most FT or PT permanent EEs, including non-certified EEs of independent school districts.</a:t>
            </a:r>
          </a:p>
          <a:p>
            <a:pPr marL="171450" indent="-171450">
              <a:buFont typeface="Arial" panose="020B0604020202020204" pitchFamily="34" charset="0"/>
              <a:buChar char="•"/>
            </a:pPr>
            <a:r>
              <a:rPr lang="en-US" dirty="0"/>
              <a:t>&amp; this is the plan most of </a:t>
            </a:r>
            <a:r>
              <a:rPr lang="en-US" dirty="0" err="1"/>
              <a:t>ur</a:t>
            </a:r>
            <a:r>
              <a:rPr lang="en-US" dirty="0"/>
              <a:t> EE’s will be enrolled in.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F06AA3-0BD1-47D3-BEA6-88193156C285}" type="slidenum">
              <a:rPr lang="en-US" smtClean="0"/>
              <a:t>7</a:t>
            </a:fld>
            <a:endParaRPr lang="en-US"/>
          </a:p>
        </p:txBody>
      </p:sp>
    </p:spTree>
    <p:extLst>
      <p:ext uri="{BB962C8B-B14F-4D97-AF65-F5344CB8AC3E}">
        <p14:creationId xmlns:p14="http://schemas.microsoft.com/office/powerpoint/2010/main" val="195420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CEBC6-093B-780C-BDA8-A9276FBF2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4733F-E6E1-D49F-B964-DB61A2E0E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02B27-2B96-A994-C251-3BEE5A9A654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P&amp;F </a:t>
            </a:r>
            <a:r>
              <a:rPr lang="en-US" sz="1200" b="0" kern="1200" dirty="0">
                <a:solidFill>
                  <a:schemeClr val="tx1"/>
                </a:solidFill>
                <a:effectLst/>
                <a:latin typeface="+mn-lt"/>
                <a:ea typeface="+mn-ea"/>
                <a:cs typeface="+mn-cs"/>
              </a:rPr>
              <a:t>Plan</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is PERA’s  2</a:t>
            </a:r>
            <a:r>
              <a:rPr lang="en-US" sz="1200" b="0" kern="1200" baseline="30000" dirty="0">
                <a:solidFill>
                  <a:schemeClr val="tx1"/>
                </a:solidFill>
                <a:effectLst/>
                <a:latin typeface="+mn-lt"/>
                <a:ea typeface="+mn-ea"/>
                <a:cs typeface="+mn-cs"/>
              </a:rPr>
              <a:t>nd</a:t>
            </a:r>
            <a:r>
              <a:rPr lang="en-US" sz="1200" b="0" kern="1200" dirty="0">
                <a:solidFill>
                  <a:schemeClr val="tx1"/>
                </a:solidFill>
                <a:effectLst/>
                <a:latin typeface="+mn-lt"/>
                <a:ea typeface="+mn-ea"/>
                <a:cs typeface="+mn-cs"/>
              </a:rPr>
              <a:t> largest</a:t>
            </a:r>
            <a:r>
              <a:rPr lang="en-US" sz="1200" b="0" kern="1200" baseline="0" dirty="0">
                <a:solidFill>
                  <a:schemeClr val="tx1"/>
                </a:solidFill>
                <a:effectLst/>
                <a:latin typeface="+mn-lt"/>
                <a:ea typeface="+mn-ea"/>
                <a:cs typeface="+mn-cs"/>
              </a:rPr>
              <a:t> plan, &amp; its </a:t>
            </a:r>
            <a:r>
              <a:rPr lang="en-US" sz="1200" b="0" kern="1200" dirty="0">
                <a:solidFill>
                  <a:schemeClr val="tx1"/>
                </a:solidFill>
                <a:effectLst/>
                <a:latin typeface="+mn-lt"/>
                <a:ea typeface="+mn-ea"/>
                <a:cs typeface="+mn-cs"/>
              </a:rPr>
              <a:t>mandated for </a:t>
            </a:r>
            <a:r>
              <a:rPr lang="en-US" sz="1200" kern="1200" dirty="0">
                <a:solidFill>
                  <a:schemeClr val="tx1"/>
                </a:solidFill>
                <a:effectLst/>
                <a:latin typeface="+mn-lt"/>
                <a:ea typeface="+mn-ea"/>
                <a:cs typeface="+mn-cs"/>
              </a:rPr>
              <a:t>FT police officers &amp; FT pro ff’s as defined in MN </a:t>
            </a:r>
            <a:r>
              <a:rPr lang="en-US" sz="1200" b="0" i="0" kern="1200" dirty="0">
                <a:solidFill>
                  <a:schemeClr val="tx1"/>
                </a:solidFill>
                <a:effectLst/>
                <a:latin typeface="+mn-lt"/>
                <a:ea typeface="+mn-ea"/>
                <a:cs typeface="+mn-cs"/>
              </a:rPr>
              <a:t>stat.</a:t>
            </a:r>
            <a:r>
              <a:rPr lang="en-US" sz="1200" b="1" dirty="0"/>
              <a:t> </a:t>
            </a:r>
            <a:r>
              <a:rPr lang="en-US" sz="1200" b="0" dirty="0"/>
              <a:t>§ 353.64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*Now, </a:t>
            </a:r>
            <a:r>
              <a:rPr lang="en-US" sz="1200" b="1" i="1" dirty="0"/>
              <a:t>PT</a:t>
            </a:r>
            <a:r>
              <a:rPr lang="en-US" sz="1200" b="1" dirty="0"/>
              <a:t> police </a:t>
            </a:r>
            <a:r>
              <a:rPr lang="en-US" sz="1200" dirty="0"/>
              <a:t>officers &amp; </a:t>
            </a:r>
            <a:r>
              <a:rPr lang="en-US" sz="1200" i="1" dirty="0"/>
              <a:t>PT</a:t>
            </a:r>
            <a:r>
              <a:rPr lang="en-US" sz="1200" dirty="0"/>
              <a:t> firefighters </a:t>
            </a:r>
            <a:r>
              <a:rPr lang="en-US" sz="1200" i="1" dirty="0"/>
              <a:t>can</a:t>
            </a:r>
            <a:r>
              <a:rPr lang="en-US" sz="1200" dirty="0"/>
              <a:t> be enrolled in this plan, but only w/ a signed resolution </a:t>
            </a:r>
            <a:r>
              <a:rPr lang="en-US" sz="1200" dirty="0" err="1"/>
              <a:t>fr</a:t>
            </a:r>
            <a:r>
              <a:rPr lang="en-US" sz="1200" dirty="0"/>
              <a:t>/ the governing board.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Ur unit can pass a single </a:t>
            </a:r>
            <a:r>
              <a:rPr lang="en-US" sz="1200" kern="1200" dirty="0" err="1">
                <a:solidFill>
                  <a:schemeClr val="tx1"/>
                </a:solidFill>
                <a:effectLst/>
                <a:latin typeface="+mn-lt"/>
                <a:ea typeface="+mn-ea"/>
                <a:cs typeface="+mn-cs"/>
              </a:rPr>
              <a:t>rezo</a:t>
            </a:r>
            <a:r>
              <a:rPr lang="en-US" sz="1200" kern="1200" dirty="0">
                <a:solidFill>
                  <a:schemeClr val="tx1"/>
                </a:solidFill>
                <a:effectLst/>
                <a:latin typeface="+mn-lt"/>
                <a:ea typeface="+mn-ea"/>
                <a:cs typeface="+mn-cs"/>
              </a:rPr>
              <a:t> for 1 EE, or u can pass a blanket </a:t>
            </a:r>
            <a:r>
              <a:rPr lang="en-US" sz="1200" kern="1200" dirty="0" err="1">
                <a:solidFill>
                  <a:schemeClr val="tx1"/>
                </a:solidFill>
                <a:effectLst/>
                <a:latin typeface="+mn-lt"/>
                <a:ea typeface="+mn-ea"/>
                <a:cs typeface="+mn-cs"/>
              </a:rPr>
              <a:t>rezo</a:t>
            </a:r>
            <a:r>
              <a:rPr lang="en-US" sz="1200" kern="1200" dirty="0">
                <a:solidFill>
                  <a:schemeClr val="tx1"/>
                </a:solidFill>
                <a:effectLst/>
                <a:latin typeface="+mn-lt"/>
                <a:ea typeface="+mn-ea"/>
                <a:cs typeface="+mn-cs"/>
              </a:rPr>
              <a:t> for any &amp; all future PT 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no resolution is provided, the default plan for PT police officers &amp; firefighters is the Coord plan.</a:t>
            </a:r>
          </a:p>
          <a:p>
            <a:endParaRPr lang="en-US" dirty="0"/>
          </a:p>
        </p:txBody>
      </p:sp>
      <p:sp>
        <p:nvSpPr>
          <p:cNvPr id="4" name="Slide Number Placeholder 3">
            <a:extLst>
              <a:ext uri="{FF2B5EF4-FFF2-40B4-BE49-F238E27FC236}">
                <a16:creationId xmlns:a16="http://schemas.microsoft.com/office/drawing/2014/main" id="{09DB81A7-05E7-E766-AFAD-8417D632AC62}"/>
              </a:ext>
            </a:extLst>
          </p:cNvPr>
          <p:cNvSpPr>
            <a:spLocks noGrp="1"/>
          </p:cNvSpPr>
          <p:nvPr>
            <p:ph type="sldNum" sz="quarter" idx="5"/>
          </p:nvPr>
        </p:nvSpPr>
        <p:spPr/>
        <p:txBody>
          <a:bodyPr/>
          <a:lstStyle/>
          <a:p>
            <a:fld id="{D9F06AA3-0BD1-47D3-BEA6-88193156C285}" type="slidenum">
              <a:rPr lang="en-US" smtClean="0"/>
              <a:t>8</a:t>
            </a:fld>
            <a:endParaRPr lang="en-US"/>
          </a:p>
        </p:txBody>
      </p:sp>
    </p:spTree>
    <p:extLst>
      <p:ext uri="{BB962C8B-B14F-4D97-AF65-F5344CB8AC3E}">
        <p14:creationId xmlns:p14="http://schemas.microsoft.com/office/powerpoint/2010/main" val="290965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7828E-0E86-7C02-A95E-DB3BEDC2B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84F89-2C0D-A935-599E-89CFBA00B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E50E1-BA1B-2C71-52FC-76696C4F80E5}"/>
              </a:ext>
            </a:extLst>
          </p:cNvPr>
          <p:cNvSpPr>
            <a:spLocks noGrp="1"/>
          </p:cNvSpPr>
          <p:nvPr>
            <p:ph type="body" idx="1"/>
          </p:nvPr>
        </p:nvSpPr>
        <p:spPr/>
        <p:txBody>
          <a:bodyPr/>
          <a:lstStyle/>
          <a:p>
            <a:pPr marL="171450" indent="-171450">
              <a:buFont typeface="Arial" panose="020B0604020202020204" pitchFamily="34" charset="0"/>
              <a:buChar char="•"/>
            </a:pPr>
            <a:r>
              <a:rPr lang="en-US" dirty="0"/>
              <a:t>&amp; then we have the Corr Plan, which is the smallest of PERA’s 3 pens plans.</a:t>
            </a:r>
          </a:p>
          <a:p>
            <a:pPr marL="171450" indent="-171450">
              <a:buFont typeface="Arial" panose="020B0604020202020204" pitchFamily="34" charset="0"/>
              <a:buChar char="•"/>
            </a:pPr>
            <a:r>
              <a:rPr lang="en-US" dirty="0"/>
              <a:t>This plan covers </a:t>
            </a:r>
            <a:r>
              <a:rPr lang="en-US" dirty="0" err="1"/>
              <a:t>corr</a:t>
            </a:r>
            <a:r>
              <a:rPr lang="en-US" dirty="0"/>
              <a:t> EE’s who meet the eligibility criteria listed in MN Stat. § 353E.02.</a:t>
            </a:r>
          </a:p>
          <a:p>
            <a:pPr marL="171450" indent="-171450">
              <a:buFont typeface="Arial" panose="020B0604020202020204" pitchFamily="34" charset="0"/>
              <a:buChar char="•"/>
            </a:pPr>
            <a:r>
              <a:rPr lang="en-US" dirty="0"/>
              <a:t>So that would include correctional guards or officers, a joint jailer/dispatcher, or a supervisor of these positions.</a:t>
            </a:r>
          </a:p>
          <a:p>
            <a:pPr marL="171450" indent="-171450">
              <a:buFont typeface="Arial" panose="020B0604020202020204" pitchFamily="34" charset="0"/>
              <a:buChar char="•"/>
            </a:pPr>
            <a:r>
              <a:rPr lang="en-US" dirty="0"/>
              <a:t>&amp; these EE’s must be working in a county, regional adult, or juvenile correctional facility in order to be </a:t>
            </a:r>
            <a:r>
              <a:rPr lang="en-US" dirty="0" err="1"/>
              <a:t>elig</a:t>
            </a:r>
            <a:r>
              <a:rPr lang="en-US" dirty="0"/>
              <a:t> for the Corr plan.</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BCF9D7D-65C1-17DC-2527-AD7EDD23E11A}"/>
              </a:ext>
            </a:extLst>
          </p:cNvPr>
          <p:cNvSpPr>
            <a:spLocks noGrp="1"/>
          </p:cNvSpPr>
          <p:nvPr>
            <p:ph type="sldNum" sz="quarter" idx="5"/>
          </p:nvPr>
        </p:nvSpPr>
        <p:spPr/>
        <p:txBody>
          <a:bodyPr/>
          <a:lstStyle/>
          <a:p>
            <a:fld id="{D9F06AA3-0BD1-47D3-BEA6-88193156C285}" type="slidenum">
              <a:rPr lang="en-US" smtClean="0"/>
              <a:t>9</a:t>
            </a:fld>
            <a:endParaRPr lang="en-US"/>
          </a:p>
        </p:txBody>
      </p:sp>
    </p:spTree>
    <p:extLst>
      <p:ext uri="{BB962C8B-B14F-4D97-AF65-F5344CB8AC3E}">
        <p14:creationId xmlns:p14="http://schemas.microsoft.com/office/powerpoint/2010/main" val="135406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 name="Rectangle 29"/>
          <p:cNvSpPr/>
          <p:nvPr/>
        </p:nvSpPr>
        <p:spPr>
          <a:xfrm>
            <a:off x="0" y="9301"/>
            <a:ext cx="12192000" cy="546100"/>
          </a:xfrm>
          <a:prstGeom prst="rect">
            <a:avLst/>
          </a:prstGeom>
          <a:solidFill>
            <a:srgbClr val="0059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615976" y="2279045"/>
            <a:ext cx="922713" cy="1383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l">
              <a:defRPr sz="6000" b="1">
                <a:solidFill>
                  <a:schemeClr val="tx1"/>
                </a:solidFill>
              </a:defRPr>
            </a:lvl1pPr>
          </a:lstStyle>
          <a:p>
            <a:r>
              <a:rPr lang="en-US" dirty="0"/>
              <a:t>Ready to Retire</a:t>
            </a:r>
          </a:p>
        </p:txBody>
      </p:sp>
      <p:sp>
        <p:nvSpPr>
          <p:cNvPr id="3" name="Subtitle 2"/>
          <p:cNvSpPr>
            <a:spLocks noGrp="1"/>
          </p:cNvSpPr>
          <p:nvPr>
            <p:ph type="subTitle" idx="1" hasCustomPrompt="1"/>
          </p:nvPr>
        </p:nvSpPr>
        <p:spPr>
          <a:xfrm>
            <a:off x="1524000" y="3602038"/>
            <a:ext cx="9144000" cy="165576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PERA prohibits recording and distribution of this presentation</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r>
              <a:rPr lang="en-US" dirty="0"/>
              <a:t>Click to edit Master subtitle style</a:t>
            </a:r>
          </a:p>
        </p:txBody>
      </p:sp>
      <p:pic>
        <p:nvPicPr>
          <p:cNvPr id="15" name="Picture 14" descr="Green triangles" title="Decorative triang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1499" y="4097787"/>
            <a:ext cx="5400501" cy="2760213"/>
          </a:xfrm>
          <a:prstGeom prst="rect">
            <a:avLst/>
          </a:prstGeom>
        </p:spPr>
      </p:pic>
      <p:sp>
        <p:nvSpPr>
          <p:cNvPr id="31" name="TextBox 30"/>
          <p:cNvSpPr txBox="1"/>
          <p:nvPr/>
        </p:nvSpPr>
        <p:spPr>
          <a:xfrm>
            <a:off x="757273" y="82425"/>
            <a:ext cx="4178948" cy="369332"/>
          </a:xfrm>
          <a:prstGeom prst="rect">
            <a:avLst/>
          </a:prstGeom>
          <a:noFill/>
        </p:spPr>
        <p:txBody>
          <a:bodyPr wrap="square" rtlCol="0">
            <a:spAutoFit/>
          </a:bodyPr>
          <a:lstStyle/>
          <a:p>
            <a:r>
              <a:rPr lang="en-US" sz="1800" dirty="0">
                <a:solidFill>
                  <a:schemeClr val="bg1"/>
                </a:solidFill>
              </a:rPr>
              <a:t>Public Employees Retirement</a:t>
            </a:r>
            <a:r>
              <a:rPr lang="en-US" sz="1800" baseline="0" dirty="0">
                <a:solidFill>
                  <a:schemeClr val="bg1"/>
                </a:solidFill>
              </a:rPr>
              <a:t> Association</a:t>
            </a:r>
            <a:endParaRPr lang="en-US" sz="1800" dirty="0">
              <a:solidFill>
                <a:schemeClr val="bg1"/>
              </a:solidFill>
            </a:endParaRPr>
          </a:p>
        </p:txBody>
      </p:sp>
      <p:pic>
        <p:nvPicPr>
          <p:cNvPr id="32" name="Picture 31" descr="White MN PERA logo" title="MN PER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406" y="83171"/>
            <a:ext cx="542867" cy="307031"/>
          </a:xfrm>
          <a:prstGeom prst="rect">
            <a:avLst/>
          </a:prstGeom>
        </p:spPr>
      </p:pic>
    </p:spTree>
    <p:extLst>
      <p:ext uri="{BB962C8B-B14F-4D97-AF65-F5344CB8AC3E}">
        <p14:creationId xmlns:p14="http://schemas.microsoft.com/office/powerpoint/2010/main" val="345861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p:nvSpPr>
        <p:spPr>
          <a:xfrm>
            <a:off x="0" y="2382"/>
            <a:ext cx="12192000" cy="546100"/>
          </a:xfrm>
          <a:prstGeom prst="rect">
            <a:avLst/>
          </a:prstGeom>
          <a:solidFill>
            <a:srgbClr val="0059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4406" y="122290"/>
            <a:ext cx="1248634" cy="394803"/>
            <a:chOff x="214406" y="122290"/>
            <a:chExt cx="1248634" cy="394803"/>
          </a:xfrm>
        </p:grpSpPr>
        <p:sp>
          <p:nvSpPr>
            <p:cNvPr id="14" name="TextBox 13"/>
            <p:cNvSpPr txBox="1"/>
            <p:nvPr/>
          </p:nvSpPr>
          <p:spPr>
            <a:xfrm>
              <a:off x="757273" y="147761"/>
              <a:ext cx="705767" cy="369332"/>
            </a:xfrm>
            <a:prstGeom prst="rect">
              <a:avLst/>
            </a:prstGeom>
            <a:noFill/>
          </p:spPr>
          <p:txBody>
            <a:bodyPr wrap="square" rtlCol="0">
              <a:spAutoFit/>
            </a:bodyPr>
            <a:lstStyle/>
            <a:p>
              <a:r>
                <a:rPr lang="en-US" sz="1800" b="1" dirty="0">
                  <a:solidFill>
                    <a:schemeClr val="bg1"/>
                  </a:solidFill>
                </a:rPr>
                <a:t>PERA</a:t>
              </a:r>
            </a:p>
          </p:txBody>
        </p:sp>
        <p:pic>
          <p:nvPicPr>
            <p:cNvPr id="15" name="Picture 14" descr="White MN PERA logo" title="MN PER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06" y="122290"/>
              <a:ext cx="542867" cy="307031"/>
            </a:xfrm>
            <a:prstGeom prst="rect">
              <a:avLst/>
            </a:prstGeom>
          </p:spPr>
        </p:pic>
      </p:grpSp>
      <p:sp>
        <p:nvSpPr>
          <p:cNvPr id="3" name="Content Placeholder 2"/>
          <p:cNvSpPr>
            <a:spLocks noGrp="1"/>
          </p:cNvSpPr>
          <p:nvPr userDrawn="1">
            <p:ph idx="1"/>
          </p:nvPr>
        </p:nvSpPr>
        <p:spPr>
          <a:xfrm>
            <a:off x="838200" y="744279"/>
            <a:ext cx="10515600" cy="5660490"/>
          </a:xfrm>
        </p:spPr>
        <p:txBody>
          <a:bodyPr/>
          <a:lstStyle>
            <a:lvl1pPr marL="0" indent="0">
              <a:buNone/>
              <a:defRPr/>
            </a:lvl1pPr>
          </a:lstStyle>
          <a:p>
            <a:pPr lvl="0"/>
            <a:r>
              <a:rPr lang="en-US"/>
              <a:t>Edit Master text styles</a:t>
            </a:r>
          </a:p>
        </p:txBody>
      </p:sp>
      <p:pic>
        <p:nvPicPr>
          <p:cNvPr id="16" name="Picture 15" descr="Green decorative triangles" title="Decorative triangle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5380" y="5219086"/>
            <a:ext cx="3206620" cy="1638914"/>
          </a:xfrm>
          <a:prstGeom prst="rect">
            <a:avLst/>
          </a:prstGeom>
        </p:spPr>
      </p:pic>
      <p:sp>
        <p:nvSpPr>
          <p:cNvPr id="2" name="Title 1"/>
          <p:cNvSpPr>
            <a:spLocks noGrp="1"/>
          </p:cNvSpPr>
          <p:nvPr userDrawn="1">
            <p:ph type="title"/>
          </p:nvPr>
        </p:nvSpPr>
        <p:spPr>
          <a:xfrm>
            <a:off x="4635796" y="2383"/>
            <a:ext cx="6718004" cy="546100"/>
          </a:xfrm>
        </p:spPr>
        <p:txBody>
          <a:bodyPr>
            <a:noAutofit/>
          </a:bodyPr>
          <a:lstStyle>
            <a:lvl1pPr algn="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4509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60612"/>
            <a:ext cx="5181600" cy="5544118"/>
          </a:xfrm>
        </p:spPr>
        <p:txBody>
          <a:bodyPr/>
          <a:lstStyle>
            <a:lvl1pPr marL="0" indent="0">
              <a:buNone/>
              <a:defRPr/>
            </a:lvl1pPr>
          </a:lstStyle>
          <a:p>
            <a:pPr lvl="0"/>
            <a:r>
              <a:rPr lang="en-US"/>
              <a:t>Edit Master text styles</a:t>
            </a:r>
          </a:p>
        </p:txBody>
      </p:sp>
      <p:sp>
        <p:nvSpPr>
          <p:cNvPr id="4" name="Content Placeholder 3"/>
          <p:cNvSpPr>
            <a:spLocks noGrp="1"/>
          </p:cNvSpPr>
          <p:nvPr>
            <p:ph sz="half" idx="2"/>
          </p:nvPr>
        </p:nvSpPr>
        <p:spPr>
          <a:xfrm>
            <a:off x="6172200" y="860612"/>
            <a:ext cx="5181600" cy="5544118"/>
          </a:xfrm>
        </p:spPr>
        <p:txBody>
          <a:bodyPr/>
          <a:lstStyle>
            <a:lvl1pPr marL="0" indent="0">
              <a:buNone/>
              <a:defRPr/>
            </a:lvl1pPr>
          </a:lstStyle>
          <a:p>
            <a:pPr lvl="0"/>
            <a:r>
              <a:rPr lang="en-US" dirty="0"/>
              <a:t>Edit Master text styles</a:t>
            </a:r>
          </a:p>
        </p:txBody>
      </p:sp>
      <p:sp>
        <p:nvSpPr>
          <p:cNvPr id="5" name="Date Placeholder 4"/>
          <p:cNvSpPr>
            <a:spLocks noGrp="1"/>
          </p:cNvSpPr>
          <p:nvPr>
            <p:ph type="dt" sz="half" idx="10"/>
          </p:nvPr>
        </p:nvSpPr>
        <p:spPr/>
        <p:txBody>
          <a:bodyPr/>
          <a:lstStyle/>
          <a:p>
            <a:fld id="{97C4585A-5ED0-4F1B-8464-BA517E5D8827}" type="datetimeFigureOut">
              <a:rPr lang="en-US" smtClean="0"/>
              <a:t>04/07/2026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26105-C305-430A-B93F-E751247DA29C}" type="slidenum">
              <a:rPr lang="en-US" smtClean="0"/>
              <a:t>‹#›</a:t>
            </a:fld>
            <a:endParaRPr lang="en-US"/>
          </a:p>
        </p:txBody>
      </p:sp>
      <p:sp>
        <p:nvSpPr>
          <p:cNvPr id="19" name="Rectangle 18"/>
          <p:cNvSpPr/>
          <p:nvPr/>
        </p:nvSpPr>
        <p:spPr>
          <a:xfrm>
            <a:off x="0" y="2382"/>
            <a:ext cx="12192000" cy="546100"/>
          </a:xfrm>
          <a:prstGeom prst="rect">
            <a:avLst/>
          </a:prstGeom>
          <a:solidFill>
            <a:srgbClr val="0059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Green decorative triangles" title="Decorative triangl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380" y="5219086"/>
            <a:ext cx="3206620" cy="1638914"/>
          </a:xfrm>
          <a:prstGeom prst="rect">
            <a:avLst/>
          </a:prstGeom>
        </p:spPr>
      </p:pic>
      <p:grpSp>
        <p:nvGrpSpPr>
          <p:cNvPr id="14" name="Group 13"/>
          <p:cNvGrpSpPr/>
          <p:nvPr userDrawn="1"/>
        </p:nvGrpSpPr>
        <p:grpSpPr>
          <a:xfrm>
            <a:off x="214406" y="122290"/>
            <a:ext cx="1248634" cy="394803"/>
            <a:chOff x="214406" y="122290"/>
            <a:chExt cx="1248634" cy="394803"/>
          </a:xfrm>
        </p:grpSpPr>
        <p:sp>
          <p:nvSpPr>
            <p:cNvPr id="15" name="TextBox 14"/>
            <p:cNvSpPr txBox="1"/>
            <p:nvPr/>
          </p:nvSpPr>
          <p:spPr>
            <a:xfrm>
              <a:off x="757273" y="147761"/>
              <a:ext cx="705767" cy="369332"/>
            </a:xfrm>
            <a:prstGeom prst="rect">
              <a:avLst/>
            </a:prstGeom>
            <a:noFill/>
          </p:spPr>
          <p:txBody>
            <a:bodyPr wrap="square" rtlCol="0">
              <a:spAutoFit/>
            </a:bodyPr>
            <a:lstStyle/>
            <a:p>
              <a:r>
                <a:rPr lang="en-US" sz="1800" b="1" dirty="0">
                  <a:solidFill>
                    <a:schemeClr val="bg1"/>
                  </a:solidFill>
                </a:rPr>
                <a:t>PERA</a:t>
              </a:r>
            </a:p>
          </p:txBody>
        </p:sp>
        <p:pic>
          <p:nvPicPr>
            <p:cNvPr id="16" name="Picture 15" descr="White MN PERA logo" title="MN PER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406" y="122290"/>
              <a:ext cx="542867" cy="307031"/>
            </a:xfrm>
            <a:prstGeom prst="rect">
              <a:avLst/>
            </a:prstGeom>
          </p:spPr>
        </p:pic>
      </p:grpSp>
      <p:sp>
        <p:nvSpPr>
          <p:cNvPr id="13" name="Title 1"/>
          <p:cNvSpPr txBox="1">
            <a:spLocks/>
          </p:cNvSpPr>
          <p:nvPr userDrawn="1"/>
        </p:nvSpPr>
        <p:spPr>
          <a:xfrm>
            <a:off x="4635796" y="2383"/>
            <a:ext cx="6718004" cy="54610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US" dirty="0"/>
          </a:p>
        </p:txBody>
      </p:sp>
      <p:sp>
        <p:nvSpPr>
          <p:cNvPr id="8" name="Title 7"/>
          <p:cNvSpPr>
            <a:spLocks noGrp="1"/>
          </p:cNvSpPr>
          <p:nvPr>
            <p:ph type="title"/>
          </p:nvPr>
        </p:nvSpPr>
        <p:spPr>
          <a:xfrm>
            <a:off x="4138663" y="25565"/>
            <a:ext cx="7215137" cy="532831"/>
          </a:xfrm>
        </p:spPr>
        <p:txBody>
          <a:bodyPr>
            <a:noAutofit/>
          </a:bodyPr>
          <a:lstStyle>
            <a:lvl1pPr algn="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8028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571932"/>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8200" y="1419293"/>
            <a:ext cx="5157787" cy="50041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588664"/>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0612" y="1412576"/>
            <a:ext cx="5183188" cy="50108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C4585A-5ED0-4F1B-8464-BA517E5D8827}" type="datetimeFigureOut">
              <a:rPr lang="en-US" smtClean="0"/>
              <a:t>04/07/2026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26105-C305-430A-B93F-E751247DA29C}" type="slidenum">
              <a:rPr lang="en-US" smtClean="0"/>
              <a:t>‹#›</a:t>
            </a:fld>
            <a:endParaRPr lang="en-US"/>
          </a:p>
        </p:txBody>
      </p:sp>
      <p:pic>
        <p:nvPicPr>
          <p:cNvPr id="23" name="Picture 22" descr="Green decorative triangles" title="Decorative triangl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380" y="5219086"/>
            <a:ext cx="3206620" cy="1638914"/>
          </a:xfrm>
          <a:prstGeom prst="rect">
            <a:avLst/>
          </a:prstGeom>
        </p:spPr>
      </p:pic>
      <p:sp>
        <p:nvSpPr>
          <p:cNvPr id="25" name="Rectangle 24"/>
          <p:cNvSpPr/>
          <p:nvPr/>
        </p:nvSpPr>
        <p:spPr>
          <a:xfrm>
            <a:off x="0" y="2382"/>
            <a:ext cx="12192000" cy="546100"/>
          </a:xfrm>
          <a:prstGeom prst="rect">
            <a:avLst/>
          </a:prstGeom>
          <a:solidFill>
            <a:srgbClr val="0059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14406" y="122290"/>
            <a:ext cx="1248634" cy="394803"/>
            <a:chOff x="214406" y="122290"/>
            <a:chExt cx="1248634" cy="394803"/>
          </a:xfrm>
        </p:grpSpPr>
        <p:sp>
          <p:nvSpPr>
            <p:cNvPr id="17" name="TextBox 16"/>
            <p:cNvSpPr txBox="1"/>
            <p:nvPr/>
          </p:nvSpPr>
          <p:spPr>
            <a:xfrm>
              <a:off x="757273" y="147761"/>
              <a:ext cx="705767" cy="369332"/>
            </a:xfrm>
            <a:prstGeom prst="rect">
              <a:avLst/>
            </a:prstGeom>
            <a:noFill/>
          </p:spPr>
          <p:txBody>
            <a:bodyPr wrap="square" rtlCol="0">
              <a:spAutoFit/>
            </a:bodyPr>
            <a:lstStyle/>
            <a:p>
              <a:r>
                <a:rPr lang="en-US" sz="1800" b="1" dirty="0">
                  <a:solidFill>
                    <a:schemeClr val="bg1"/>
                  </a:solidFill>
                </a:rPr>
                <a:t>PERA</a:t>
              </a:r>
            </a:p>
          </p:txBody>
        </p:sp>
        <p:pic>
          <p:nvPicPr>
            <p:cNvPr id="18" name="Picture 17" descr="White MN PERA logo" title="MN PER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406" y="122290"/>
              <a:ext cx="542867" cy="307031"/>
            </a:xfrm>
            <a:prstGeom prst="rect">
              <a:avLst/>
            </a:prstGeom>
          </p:spPr>
        </p:pic>
      </p:grpSp>
    </p:spTree>
    <p:extLst>
      <p:ext uri="{BB962C8B-B14F-4D97-AF65-F5344CB8AC3E}">
        <p14:creationId xmlns:p14="http://schemas.microsoft.com/office/powerpoint/2010/main" val="118606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C4585A-5ED0-4F1B-8464-BA517E5D8827}" type="datetimeFigureOut">
              <a:rPr lang="en-US" smtClean="0"/>
              <a:t>04/07/2026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26105-C305-430A-B93F-E751247DA29C}" type="slidenum">
              <a:rPr lang="en-US" smtClean="0"/>
              <a:t>‹#›</a:t>
            </a:fld>
            <a:endParaRPr lang="en-US"/>
          </a:p>
        </p:txBody>
      </p:sp>
      <p:pic>
        <p:nvPicPr>
          <p:cNvPr id="19" name="Picture 18" descr="Green decorative triangles" title="Decorative triangl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380" y="5219086"/>
            <a:ext cx="3206620" cy="1638914"/>
          </a:xfrm>
          <a:prstGeom prst="rect">
            <a:avLst/>
          </a:prstGeom>
        </p:spPr>
      </p:pic>
      <p:sp>
        <p:nvSpPr>
          <p:cNvPr id="21" name="Rectangle 20"/>
          <p:cNvSpPr/>
          <p:nvPr/>
        </p:nvSpPr>
        <p:spPr>
          <a:xfrm>
            <a:off x="0" y="2382"/>
            <a:ext cx="12192000" cy="546100"/>
          </a:xfrm>
          <a:prstGeom prst="rect">
            <a:avLst/>
          </a:prstGeom>
          <a:solidFill>
            <a:srgbClr val="0059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4635796" y="2383"/>
            <a:ext cx="6718004" cy="54610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US" dirty="0"/>
          </a:p>
        </p:txBody>
      </p:sp>
      <p:grpSp>
        <p:nvGrpSpPr>
          <p:cNvPr id="12" name="Group 11"/>
          <p:cNvGrpSpPr/>
          <p:nvPr userDrawn="1"/>
        </p:nvGrpSpPr>
        <p:grpSpPr>
          <a:xfrm>
            <a:off x="214406" y="122290"/>
            <a:ext cx="1248634" cy="394803"/>
            <a:chOff x="214406" y="122290"/>
            <a:chExt cx="1248634" cy="394803"/>
          </a:xfrm>
        </p:grpSpPr>
        <p:sp>
          <p:nvSpPr>
            <p:cNvPr id="13" name="TextBox 12"/>
            <p:cNvSpPr txBox="1"/>
            <p:nvPr/>
          </p:nvSpPr>
          <p:spPr>
            <a:xfrm>
              <a:off x="757273" y="147761"/>
              <a:ext cx="705767" cy="369332"/>
            </a:xfrm>
            <a:prstGeom prst="rect">
              <a:avLst/>
            </a:prstGeom>
            <a:noFill/>
          </p:spPr>
          <p:txBody>
            <a:bodyPr wrap="square" rtlCol="0">
              <a:spAutoFit/>
            </a:bodyPr>
            <a:lstStyle/>
            <a:p>
              <a:r>
                <a:rPr lang="en-US" sz="1800" b="1" dirty="0">
                  <a:solidFill>
                    <a:schemeClr val="bg1"/>
                  </a:solidFill>
                </a:rPr>
                <a:t>PERA</a:t>
              </a:r>
            </a:p>
          </p:txBody>
        </p:sp>
        <p:pic>
          <p:nvPicPr>
            <p:cNvPr id="14" name="Picture 13" descr="White MN PERA logo" title="MN PER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406" y="122290"/>
              <a:ext cx="542867" cy="307031"/>
            </a:xfrm>
            <a:prstGeom prst="rect">
              <a:avLst/>
            </a:prstGeom>
          </p:spPr>
        </p:pic>
      </p:grpSp>
    </p:spTree>
    <p:extLst>
      <p:ext uri="{BB962C8B-B14F-4D97-AF65-F5344CB8AC3E}">
        <p14:creationId xmlns:p14="http://schemas.microsoft.com/office/powerpoint/2010/main" val="420352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4585A-5ED0-4F1B-8464-BA517E5D8827}" type="datetimeFigureOut">
              <a:rPr lang="en-US" smtClean="0"/>
              <a:t>04/07/2026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26105-C305-430A-B93F-E751247DA29C}" type="slidenum">
              <a:rPr lang="en-US" smtClean="0"/>
              <a:t>‹#›</a:t>
            </a:fld>
            <a:endParaRPr lang="en-US"/>
          </a:p>
        </p:txBody>
      </p:sp>
    </p:spTree>
    <p:extLst>
      <p:ext uri="{BB962C8B-B14F-4D97-AF65-F5344CB8AC3E}">
        <p14:creationId xmlns:p14="http://schemas.microsoft.com/office/powerpoint/2010/main" val="6864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548482"/>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1600" y="10866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199" y="214868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C4585A-5ED0-4F1B-8464-BA517E5D8827}" type="datetimeFigureOut">
              <a:rPr lang="en-US" smtClean="0"/>
              <a:t>04/07/2026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26105-C305-430A-B93F-E751247DA29C}" type="slidenum">
              <a:rPr lang="en-US" smtClean="0"/>
              <a:t>‹#›</a:t>
            </a:fld>
            <a:endParaRPr lang="en-US"/>
          </a:p>
        </p:txBody>
      </p:sp>
      <p:pic>
        <p:nvPicPr>
          <p:cNvPr id="21" name="Picture 20" descr="Green decorative triangles" title="Decorative triangl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380" y="5219086"/>
            <a:ext cx="3206620" cy="1638914"/>
          </a:xfrm>
          <a:prstGeom prst="rect">
            <a:avLst/>
          </a:prstGeom>
        </p:spPr>
      </p:pic>
      <p:sp>
        <p:nvSpPr>
          <p:cNvPr id="23" name="Rectangle 22"/>
          <p:cNvSpPr/>
          <p:nvPr/>
        </p:nvSpPr>
        <p:spPr>
          <a:xfrm>
            <a:off x="0" y="2382"/>
            <a:ext cx="12192000" cy="546100"/>
          </a:xfrm>
          <a:prstGeom prst="rect">
            <a:avLst/>
          </a:prstGeom>
          <a:solidFill>
            <a:srgbClr val="0059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4635796" y="2383"/>
            <a:ext cx="6718004" cy="54610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a:t>Click to edit Master title style</a:t>
            </a:r>
            <a:endParaRPr lang="en-US" dirty="0"/>
          </a:p>
        </p:txBody>
      </p:sp>
      <p:grpSp>
        <p:nvGrpSpPr>
          <p:cNvPr id="14" name="Group 13"/>
          <p:cNvGrpSpPr/>
          <p:nvPr userDrawn="1"/>
        </p:nvGrpSpPr>
        <p:grpSpPr>
          <a:xfrm>
            <a:off x="214406" y="122290"/>
            <a:ext cx="1248634" cy="394803"/>
            <a:chOff x="214406" y="122290"/>
            <a:chExt cx="1248634" cy="394803"/>
          </a:xfrm>
        </p:grpSpPr>
        <p:sp>
          <p:nvSpPr>
            <p:cNvPr id="15" name="TextBox 14"/>
            <p:cNvSpPr txBox="1"/>
            <p:nvPr/>
          </p:nvSpPr>
          <p:spPr>
            <a:xfrm>
              <a:off x="757273" y="147761"/>
              <a:ext cx="705767" cy="369332"/>
            </a:xfrm>
            <a:prstGeom prst="rect">
              <a:avLst/>
            </a:prstGeom>
            <a:noFill/>
          </p:spPr>
          <p:txBody>
            <a:bodyPr wrap="square" rtlCol="0">
              <a:spAutoFit/>
            </a:bodyPr>
            <a:lstStyle/>
            <a:p>
              <a:r>
                <a:rPr lang="en-US" sz="1800" b="1" dirty="0">
                  <a:solidFill>
                    <a:schemeClr val="bg1"/>
                  </a:solidFill>
                </a:rPr>
                <a:t>PERA</a:t>
              </a:r>
            </a:p>
          </p:txBody>
        </p:sp>
        <p:pic>
          <p:nvPicPr>
            <p:cNvPr id="16" name="Picture 15" descr="White MN PERA logo" title="MN PER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406" y="122290"/>
              <a:ext cx="542867" cy="307031"/>
            </a:xfrm>
            <a:prstGeom prst="rect">
              <a:avLst/>
            </a:prstGeom>
          </p:spPr>
        </p:pic>
      </p:grpSp>
    </p:spTree>
    <p:extLst>
      <p:ext uri="{BB962C8B-B14F-4D97-AF65-F5344CB8AC3E}">
        <p14:creationId xmlns:p14="http://schemas.microsoft.com/office/powerpoint/2010/main" val="105493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48482"/>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1600" y="10866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8200" y="214868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C4585A-5ED0-4F1B-8464-BA517E5D8827}" type="datetimeFigureOut">
              <a:rPr lang="en-US" smtClean="0"/>
              <a:t>04/07/2026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26105-C305-430A-B93F-E751247DA29C}" type="slidenum">
              <a:rPr lang="en-US" smtClean="0"/>
              <a:t>‹#›</a:t>
            </a:fld>
            <a:endParaRPr lang="en-US"/>
          </a:p>
        </p:txBody>
      </p:sp>
      <p:pic>
        <p:nvPicPr>
          <p:cNvPr id="21" name="Picture 20" descr="Green decorative triangles" title="Decorative triangl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380" y="5219086"/>
            <a:ext cx="3206620" cy="1638914"/>
          </a:xfrm>
          <a:prstGeom prst="rect">
            <a:avLst/>
          </a:prstGeom>
        </p:spPr>
      </p:pic>
      <p:sp>
        <p:nvSpPr>
          <p:cNvPr id="23" name="Rectangle 22"/>
          <p:cNvSpPr/>
          <p:nvPr/>
        </p:nvSpPr>
        <p:spPr>
          <a:xfrm>
            <a:off x="0" y="2382"/>
            <a:ext cx="12192000" cy="546100"/>
          </a:xfrm>
          <a:prstGeom prst="rect">
            <a:avLst/>
          </a:prstGeom>
          <a:solidFill>
            <a:srgbClr val="0059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4635796" y="2383"/>
            <a:ext cx="6718004" cy="54610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a:t>Click to edit Master title style</a:t>
            </a:r>
            <a:endParaRPr lang="en-US" dirty="0"/>
          </a:p>
        </p:txBody>
      </p:sp>
      <p:grpSp>
        <p:nvGrpSpPr>
          <p:cNvPr id="14" name="Group 13"/>
          <p:cNvGrpSpPr/>
          <p:nvPr userDrawn="1"/>
        </p:nvGrpSpPr>
        <p:grpSpPr>
          <a:xfrm>
            <a:off x="214406" y="122290"/>
            <a:ext cx="1248634" cy="394803"/>
            <a:chOff x="214406" y="122290"/>
            <a:chExt cx="1248634" cy="394803"/>
          </a:xfrm>
        </p:grpSpPr>
        <p:sp>
          <p:nvSpPr>
            <p:cNvPr id="15" name="TextBox 14"/>
            <p:cNvSpPr txBox="1"/>
            <p:nvPr/>
          </p:nvSpPr>
          <p:spPr>
            <a:xfrm>
              <a:off x="757273" y="147761"/>
              <a:ext cx="705767" cy="369332"/>
            </a:xfrm>
            <a:prstGeom prst="rect">
              <a:avLst/>
            </a:prstGeom>
            <a:noFill/>
          </p:spPr>
          <p:txBody>
            <a:bodyPr wrap="square" rtlCol="0">
              <a:spAutoFit/>
            </a:bodyPr>
            <a:lstStyle/>
            <a:p>
              <a:r>
                <a:rPr lang="en-US" sz="1800" b="1" dirty="0">
                  <a:solidFill>
                    <a:schemeClr val="bg1"/>
                  </a:solidFill>
                </a:rPr>
                <a:t>PERA</a:t>
              </a:r>
            </a:p>
          </p:txBody>
        </p:sp>
        <p:pic>
          <p:nvPicPr>
            <p:cNvPr id="16" name="Picture 15" descr="White MN PERA logo" title="MN PER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406" y="122290"/>
              <a:ext cx="542867" cy="307031"/>
            </a:xfrm>
            <a:prstGeom prst="rect">
              <a:avLst/>
            </a:prstGeom>
          </p:spPr>
        </p:pic>
      </p:grpSp>
    </p:spTree>
    <p:extLst>
      <p:ext uri="{BB962C8B-B14F-4D97-AF65-F5344CB8AC3E}">
        <p14:creationId xmlns:p14="http://schemas.microsoft.com/office/powerpoint/2010/main" val="110626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ture, Whole slid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 y="1620935"/>
            <a:ext cx="12208588" cy="5237064"/>
          </a:xfrm>
          <a:custGeom>
            <a:avLst/>
            <a:gdLst>
              <a:gd name="connsiteX0" fmla="*/ 0 w 9144000"/>
              <a:gd name="connsiteY0" fmla="*/ 0 h 3790950"/>
              <a:gd name="connsiteX1" fmla="*/ 9144000 w 9144000"/>
              <a:gd name="connsiteY1" fmla="*/ 0 h 3790950"/>
              <a:gd name="connsiteX2" fmla="*/ 9144000 w 9144000"/>
              <a:gd name="connsiteY2" fmla="*/ 3790950 h 3790950"/>
              <a:gd name="connsiteX3" fmla="*/ 0 w 9144000"/>
              <a:gd name="connsiteY3" fmla="*/ 3790950 h 3790950"/>
              <a:gd name="connsiteX4" fmla="*/ 0 w 9144000"/>
              <a:gd name="connsiteY4" fmla="*/ 0 h 3790950"/>
              <a:gd name="connsiteX0" fmla="*/ 0 w 9156441"/>
              <a:gd name="connsiteY0" fmla="*/ 111967 h 3902917"/>
              <a:gd name="connsiteX1" fmla="*/ 9156441 w 9156441"/>
              <a:gd name="connsiteY1" fmla="*/ 0 h 3902917"/>
              <a:gd name="connsiteX2" fmla="*/ 9144000 w 9156441"/>
              <a:gd name="connsiteY2" fmla="*/ 3902917 h 3902917"/>
              <a:gd name="connsiteX3" fmla="*/ 0 w 9156441"/>
              <a:gd name="connsiteY3" fmla="*/ 3902917 h 3902917"/>
              <a:gd name="connsiteX4" fmla="*/ 0 w 9156441"/>
              <a:gd name="connsiteY4" fmla="*/ 111967 h 3902917"/>
              <a:gd name="connsiteX0" fmla="*/ 0 w 9156441"/>
              <a:gd name="connsiteY0" fmla="*/ 121492 h 3902917"/>
              <a:gd name="connsiteX1" fmla="*/ 9156441 w 9156441"/>
              <a:gd name="connsiteY1" fmla="*/ 0 h 3902917"/>
              <a:gd name="connsiteX2" fmla="*/ 9144000 w 9156441"/>
              <a:gd name="connsiteY2" fmla="*/ 3902917 h 3902917"/>
              <a:gd name="connsiteX3" fmla="*/ 0 w 9156441"/>
              <a:gd name="connsiteY3" fmla="*/ 3902917 h 3902917"/>
              <a:gd name="connsiteX4" fmla="*/ 0 w 9156441"/>
              <a:gd name="connsiteY4" fmla="*/ 121492 h 3902917"/>
              <a:gd name="connsiteX0" fmla="*/ 0 w 9156441"/>
              <a:gd name="connsiteY0" fmla="*/ 146373 h 3927798"/>
              <a:gd name="connsiteX1" fmla="*/ 9156441 w 9156441"/>
              <a:gd name="connsiteY1" fmla="*/ 0 h 3927798"/>
              <a:gd name="connsiteX2" fmla="*/ 9144000 w 9156441"/>
              <a:gd name="connsiteY2" fmla="*/ 3927798 h 3927798"/>
              <a:gd name="connsiteX3" fmla="*/ 0 w 9156441"/>
              <a:gd name="connsiteY3" fmla="*/ 3927798 h 3927798"/>
              <a:gd name="connsiteX4" fmla="*/ 0 w 9156441"/>
              <a:gd name="connsiteY4" fmla="*/ 146373 h 3927798"/>
              <a:gd name="connsiteX0" fmla="*/ 0 w 9156441"/>
              <a:gd name="connsiteY0" fmla="*/ 140152 h 3927798"/>
              <a:gd name="connsiteX1" fmla="*/ 9156441 w 9156441"/>
              <a:gd name="connsiteY1" fmla="*/ 0 h 3927798"/>
              <a:gd name="connsiteX2" fmla="*/ 9144000 w 9156441"/>
              <a:gd name="connsiteY2" fmla="*/ 3927798 h 3927798"/>
              <a:gd name="connsiteX3" fmla="*/ 0 w 9156441"/>
              <a:gd name="connsiteY3" fmla="*/ 3927798 h 3927798"/>
              <a:gd name="connsiteX4" fmla="*/ 0 w 9156441"/>
              <a:gd name="connsiteY4" fmla="*/ 140152 h 392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41" h="3927798">
                <a:moveTo>
                  <a:pt x="0" y="140152"/>
                </a:moveTo>
                <a:lnTo>
                  <a:pt x="9156441" y="0"/>
                </a:lnTo>
                <a:lnTo>
                  <a:pt x="9144000" y="3927798"/>
                </a:lnTo>
                <a:lnTo>
                  <a:pt x="0" y="3927798"/>
                </a:lnTo>
                <a:lnTo>
                  <a:pt x="0" y="140152"/>
                </a:lnTo>
                <a:close/>
              </a:path>
            </a:pathLst>
          </a:custGeom>
        </p:spPr>
        <p:txBody>
          <a:bodyPr/>
          <a:lstStyle>
            <a:lvl1pPr>
              <a:defRPr>
                <a:latin typeface="Arial" panose="020B0604020202020204" pitchFamily="34" charset="0"/>
              </a:defRPr>
            </a:lvl1pPr>
          </a:lstStyle>
          <a:p>
            <a:endParaRPr lang="en-US" dirty="0"/>
          </a:p>
        </p:txBody>
      </p:sp>
      <p:sp>
        <p:nvSpPr>
          <p:cNvPr id="5" name="Footer Placeholder 4"/>
          <p:cNvSpPr>
            <a:spLocks noGrp="1"/>
          </p:cNvSpPr>
          <p:nvPr>
            <p:ph type="ftr" sz="quarter" idx="11"/>
          </p:nvPr>
        </p:nvSpPr>
        <p:spPr>
          <a:xfrm>
            <a:off x="1219200" y="6273800"/>
            <a:ext cx="7213600" cy="466725"/>
          </a:xfrm>
          <a:prstGeom prst="rect">
            <a:avLst/>
          </a:prstGeom>
        </p:spPr>
        <p:txBody>
          <a:bodyPr/>
          <a:lstStyle>
            <a:lvl1pPr>
              <a:defRPr b="1">
                <a:latin typeface="Arial" panose="020B0604020202020204" pitchFamily="34" charset="0"/>
              </a:defRPr>
            </a:lvl1pPr>
          </a:lstStyle>
          <a:p>
            <a:r>
              <a:rPr lang="en-US" dirty="0"/>
              <a:t>Public Employees Retirement Association</a:t>
            </a:r>
          </a:p>
        </p:txBody>
      </p:sp>
      <p:sp>
        <p:nvSpPr>
          <p:cNvPr id="6" name="Slide Number Placeholder 5"/>
          <p:cNvSpPr>
            <a:spLocks noGrp="1"/>
          </p:cNvSpPr>
          <p:nvPr>
            <p:ph type="sldNum" sz="quarter" idx="12"/>
          </p:nvPr>
        </p:nvSpPr>
        <p:spPr>
          <a:xfrm>
            <a:off x="10769600" y="6273800"/>
            <a:ext cx="812800" cy="365125"/>
          </a:xfrm>
          <a:prstGeom prst="rect">
            <a:avLst/>
          </a:prstGeom>
        </p:spPr>
        <p:txBody>
          <a:bodyPr/>
          <a:lstStyle>
            <a:lvl1pPr algn="ctr">
              <a:defRPr b="1">
                <a:latin typeface="Arial" panose="020B0604020202020204" pitchFamily="34" charset="0"/>
              </a:defRPr>
            </a:lvl1pPr>
          </a:lstStyle>
          <a:p>
            <a:fld id="{377CCB76-55D5-409C-8491-0F3630F611C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14440"/>
            <a:ext cx="609600" cy="365760"/>
          </a:xfrm>
          <a:prstGeom prst="rect">
            <a:avLst/>
          </a:prstGeom>
        </p:spPr>
      </p:pic>
      <p:sp>
        <p:nvSpPr>
          <p:cNvPr id="8" name="Title 1"/>
          <p:cNvSpPr>
            <a:spLocks noGrp="1"/>
          </p:cNvSpPr>
          <p:nvPr>
            <p:ph type="title" hasCustomPrompt="1"/>
          </p:nvPr>
        </p:nvSpPr>
        <p:spPr>
          <a:xfrm>
            <a:off x="609600" y="274640"/>
            <a:ext cx="10972800" cy="919161"/>
          </a:xfrm>
          <a:prstGeom prst="rect">
            <a:avLst/>
          </a:prstGeom>
        </p:spPr>
        <p:txBody>
          <a:bodyPr/>
          <a:lstStyle>
            <a:lvl1pPr algn="l">
              <a:defRPr sz="5333">
                <a:solidFill>
                  <a:schemeClr val="bg1"/>
                </a:solidFill>
                <a:latin typeface="Arial" panose="020B0604020202020204" pitchFamily="34" charset="0"/>
              </a:defRPr>
            </a:lvl1pPr>
          </a:lstStyle>
          <a:p>
            <a:r>
              <a:rPr lang="en-US" dirty="0"/>
              <a:t>Header Title</a:t>
            </a:r>
          </a:p>
        </p:txBody>
      </p:sp>
      <p:sp>
        <p:nvSpPr>
          <p:cNvPr id="9" name="Text Placeholder 9"/>
          <p:cNvSpPr>
            <a:spLocks noGrp="1"/>
          </p:cNvSpPr>
          <p:nvPr>
            <p:ph type="body" sz="quarter" idx="14" hasCustomPrompt="1"/>
          </p:nvPr>
        </p:nvSpPr>
        <p:spPr>
          <a:xfrm>
            <a:off x="609600" y="1295400"/>
            <a:ext cx="6502400" cy="406400"/>
          </a:xfrm>
          <a:prstGeom prst="rect">
            <a:avLst/>
          </a:prstGeom>
        </p:spPr>
        <p:txBody>
          <a:bodyPr/>
          <a:lstStyle>
            <a:lvl1pPr marL="0" indent="0">
              <a:buNone/>
              <a:defRPr sz="2400">
                <a:solidFill>
                  <a:schemeClr val="bg1"/>
                </a:solidFill>
                <a:latin typeface="Arial" panose="020B0604020202020204" pitchFamily="34" charset="0"/>
              </a:defRPr>
            </a:lvl1pPr>
          </a:lstStyle>
          <a:p>
            <a:pPr lvl="0"/>
            <a:r>
              <a:rPr lang="en-US" dirty="0"/>
              <a:t>Subtitle goes here. </a:t>
            </a:r>
          </a:p>
        </p:txBody>
      </p:sp>
    </p:spTree>
    <p:extLst>
      <p:ext uri="{BB962C8B-B14F-4D97-AF65-F5344CB8AC3E}">
        <p14:creationId xmlns:p14="http://schemas.microsoft.com/office/powerpoint/2010/main" val="175777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4585A-5ED0-4F1B-8464-BA517E5D8827}" type="datetimeFigureOut">
              <a:rPr lang="en-US" smtClean="0"/>
              <a:t>04/07/2026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26105-C305-430A-B93F-E751247DA29C}" type="slidenum">
              <a:rPr lang="en-US" smtClean="0"/>
              <a:t>‹#›</a:t>
            </a:fld>
            <a:endParaRPr lang="en-US"/>
          </a:p>
        </p:txBody>
      </p:sp>
    </p:spTree>
    <p:extLst>
      <p:ext uri="{BB962C8B-B14F-4D97-AF65-F5344CB8AC3E}">
        <p14:creationId xmlns:p14="http://schemas.microsoft.com/office/powerpoint/2010/main" val="339326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2.jpe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jpe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2.jpe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2974"/>
          </a:xfrm>
        </p:spPr>
        <p:txBody>
          <a:bodyPr>
            <a:normAutofit/>
          </a:bodyPr>
          <a:lstStyle/>
          <a:p>
            <a:r>
              <a:rPr lang="en-US" sz="6600" b="1" dirty="0">
                <a:latin typeface="Calibri" panose="020F0502020204030204" pitchFamily="34" charset="0"/>
              </a:rPr>
              <a:t>Intro to PERA</a:t>
            </a:r>
          </a:p>
        </p:txBody>
      </p:sp>
      <p:sp>
        <p:nvSpPr>
          <p:cNvPr id="3" name="Subtitle 2"/>
          <p:cNvSpPr>
            <a:spLocks noGrp="1"/>
          </p:cNvSpPr>
          <p:nvPr>
            <p:ph type="subTitle" idx="1"/>
          </p:nvPr>
        </p:nvSpPr>
        <p:spPr>
          <a:xfrm>
            <a:off x="1524000" y="4876535"/>
            <a:ext cx="6227928" cy="845288"/>
          </a:xfrm>
        </p:spPr>
        <p:txBody>
          <a:bodyPr>
            <a:no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PERA prohibits recording and distribution of this presentation.</a:t>
            </a:r>
          </a:p>
        </p:txBody>
      </p:sp>
    </p:spTree>
    <p:extLst>
      <p:ext uri="{BB962C8B-B14F-4D97-AF65-F5344CB8AC3E}">
        <p14:creationId xmlns:p14="http://schemas.microsoft.com/office/powerpoint/2010/main" val="37359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0" dirty="0">
                <a:latin typeface="+mn-lt"/>
              </a:rPr>
              <a:t>Pension Formula</a:t>
            </a:r>
          </a:p>
        </p:txBody>
      </p:sp>
      <p:pic>
        <p:nvPicPr>
          <p:cNvPr id="5" name="Picture 4" descr="Circular image with the words: Salary, Age and Service showing they are interconnected." title="Graphic"/>
          <p:cNvPicPr>
            <a:picLocks noChangeAspect="1"/>
          </p:cNvPicPr>
          <p:nvPr/>
        </p:nvPicPr>
        <p:blipFill>
          <a:blip r:embed="rId3"/>
          <a:stretch>
            <a:fillRect/>
          </a:stretch>
        </p:blipFill>
        <p:spPr>
          <a:xfrm>
            <a:off x="7251146" y="1718781"/>
            <a:ext cx="3943380" cy="3945321"/>
          </a:xfrm>
          <a:prstGeom prst="rect">
            <a:avLst/>
          </a:prstGeom>
        </p:spPr>
      </p:pic>
      <p:sp>
        <p:nvSpPr>
          <p:cNvPr id="8" name="Content Placeholder 2"/>
          <p:cNvSpPr txBox="1">
            <a:spLocks/>
          </p:cNvSpPr>
          <p:nvPr/>
        </p:nvSpPr>
        <p:spPr>
          <a:xfrm>
            <a:off x="766995" y="1002504"/>
            <a:ext cx="7091362" cy="510301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4200" b="1" dirty="0"/>
              <a:t>Calculated on Three Factors</a:t>
            </a:r>
          </a:p>
          <a:p>
            <a:pPr>
              <a:spcBef>
                <a:spcPts val="600"/>
              </a:spcBef>
            </a:pPr>
            <a:r>
              <a:rPr lang="en-US" sz="3800" dirty="0"/>
              <a:t>Years of Service</a:t>
            </a:r>
          </a:p>
          <a:p>
            <a:pPr>
              <a:spcBef>
                <a:spcPts val="600"/>
              </a:spcBef>
            </a:pPr>
            <a:r>
              <a:rPr lang="en-US" sz="3800" dirty="0"/>
              <a:t>Average Monthly Salary</a:t>
            </a:r>
          </a:p>
          <a:p>
            <a:pPr>
              <a:spcBef>
                <a:spcPts val="600"/>
              </a:spcBef>
            </a:pPr>
            <a:r>
              <a:rPr lang="en-US" sz="3800" dirty="0"/>
              <a:t>Age</a:t>
            </a:r>
          </a:p>
        </p:txBody>
      </p:sp>
    </p:spTree>
    <p:extLst>
      <p:ext uri="{BB962C8B-B14F-4D97-AF65-F5344CB8AC3E}">
        <p14:creationId xmlns:p14="http://schemas.microsoft.com/office/powerpoint/2010/main" val="113942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CA669-E240-165A-583A-C0E6610FD7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F26314-A37E-9E9D-6752-62F034FCAFE3}"/>
              </a:ext>
            </a:extLst>
          </p:cNvPr>
          <p:cNvSpPr>
            <a:spLocks noGrp="1"/>
          </p:cNvSpPr>
          <p:nvPr>
            <p:ph type="title"/>
          </p:nvPr>
        </p:nvSpPr>
        <p:spPr/>
        <p:txBody>
          <a:bodyPr/>
          <a:lstStyle/>
          <a:p>
            <a:endParaRPr lang="en-US"/>
          </a:p>
        </p:txBody>
      </p:sp>
      <p:sp>
        <p:nvSpPr>
          <p:cNvPr id="6" name="Title 3">
            <a:extLst>
              <a:ext uri="{FF2B5EF4-FFF2-40B4-BE49-F238E27FC236}">
                <a16:creationId xmlns:a16="http://schemas.microsoft.com/office/drawing/2014/main" id="{B9B674E3-A55C-29EB-A82B-D5C13DF80C7D}"/>
              </a:ext>
            </a:extLst>
          </p:cNvPr>
          <p:cNvSpPr txBox="1">
            <a:spLocks/>
          </p:cNvSpPr>
          <p:nvPr/>
        </p:nvSpPr>
        <p:spPr>
          <a:xfrm>
            <a:off x="7143749" y="2388290"/>
            <a:ext cx="5048251" cy="2533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baseline="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Public Employees DCP</a:t>
            </a:r>
          </a:p>
        </p:txBody>
      </p:sp>
      <p:pic>
        <p:nvPicPr>
          <p:cNvPr id="4" name="Picture 3">
            <a:extLst>
              <a:ext uri="{FF2B5EF4-FFF2-40B4-BE49-F238E27FC236}">
                <a16:creationId xmlns:a16="http://schemas.microsoft.com/office/drawing/2014/main" id="{9AB6F1B1-A138-8C30-DD69-656EBF788BDF}"/>
              </a:ext>
            </a:extLst>
          </p:cNvPr>
          <p:cNvPicPr>
            <a:picLocks noChangeAspect="1"/>
          </p:cNvPicPr>
          <p:nvPr/>
        </p:nvPicPr>
        <p:blipFill>
          <a:blip r:embed="rId3" cstate="print">
            <a:extLst>
              <a:ext uri="{28A0092B-C50C-407E-A947-70E740481C1C}">
                <a14:useLocalDpi xmlns:a14="http://schemas.microsoft.com/office/drawing/2010/main" val="0"/>
              </a:ext>
            </a:extLst>
          </a:blip>
          <a:srcRect l="15613"/>
          <a:stretch>
            <a:fillRect/>
          </a:stretch>
        </p:blipFill>
        <p:spPr>
          <a:xfrm>
            <a:off x="-1" y="548483"/>
            <a:ext cx="7096555" cy="6307134"/>
          </a:xfrm>
          <a:prstGeom prst="rect">
            <a:avLst/>
          </a:prstGeom>
        </p:spPr>
      </p:pic>
    </p:spTree>
    <p:extLst>
      <p:ext uri="{BB962C8B-B14F-4D97-AF65-F5344CB8AC3E}">
        <p14:creationId xmlns:p14="http://schemas.microsoft.com/office/powerpoint/2010/main" val="383240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r="50505"/>
          <a:stretch/>
        </p:blipFill>
        <p:spPr>
          <a:xfrm>
            <a:off x="7518400" y="1416049"/>
            <a:ext cx="3721100" cy="3759070"/>
          </a:xfrm>
          <a:prstGeom prst="rect">
            <a:avLst/>
          </a:prstGeom>
        </p:spPr>
      </p:pic>
      <p:sp>
        <p:nvSpPr>
          <p:cNvPr id="3" name="Title 2"/>
          <p:cNvSpPr>
            <a:spLocks noGrp="1"/>
          </p:cNvSpPr>
          <p:nvPr>
            <p:ph type="title"/>
          </p:nvPr>
        </p:nvSpPr>
        <p:spPr/>
        <p:txBody>
          <a:bodyPr/>
          <a:lstStyle/>
          <a:p>
            <a:r>
              <a:rPr lang="en-US" b="0" dirty="0">
                <a:latin typeface="+mn-lt"/>
              </a:rPr>
              <a:t>Public Employees DCP</a:t>
            </a:r>
          </a:p>
        </p:txBody>
      </p:sp>
      <p:sp>
        <p:nvSpPr>
          <p:cNvPr id="8" name="Content Placeholder 2"/>
          <p:cNvSpPr txBox="1">
            <a:spLocks/>
          </p:cNvSpPr>
          <p:nvPr/>
        </p:nvSpPr>
        <p:spPr>
          <a:xfrm>
            <a:off x="889259" y="1120671"/>
            <a:ext cx="6743993" cy="526210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900"/>
              </a:spcBef>
              <a:spcAft>
                <a:spcPts val="0"/>
              </a:spcAft>
              <a:buClrTx/>
              <a:buSz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Public Employees DCP</a:t>
            </a:r>
          </a:p>
          <a:p>
            <a:pPr marL="228600" marR="0" lvl="1" indent="-2286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Member and/or employer contribute % of gross eligible salary</a:t>
            </a:r>
            <a:r>
              <a:rPr kumimoji="0" lang="en-US" sz="3600" b="0" i="0" u="none" strike="noStrike" kern="1200" cap="none" spc="0" normalizeH="0" noProof="0" dirty="0">
                <a:ln>
                  <a:noFill/>
                </a:ln>
                <a:solidFill>
                  <a:sysClr val="windowText" lastClr="000000"/>
                </a:solidFill>
                <a:effectLst/>
                <a:uLnTx/>
                <a:uFillTx/>
                <a:latin typeface="Calibri" panose="020F0502020204030204"/>
                <a:ea typeface="+mn-ea"/>
                <a:cs typeface="+mn-cs"/>
              </a:rPr>
              <a:t> from </a:t>
            </a: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each paycheck</a:t>
            </a:r>
            <a:endParaRPr lang="en-US" sz="3600" dirty="0">
              <a:solidFill>
                <a:sysClr val="windowText" lastClr="000000"/>
              </a:solidFill>
              <a:latin typeface="Calibri" panose="020F0502020204030204"/>
            </a:endParaRPr>
          </a:p>
          <a:p>
            <a:pPr marL="228600" marR="0" lvl="1" indent="-2286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lang="en-US" sz="3600" dirty="0">
                <a:solidFill>
                  <a:sysClr val="windowText" lastClr="000000"/>
                </a:solidFill>
                <a:latin typeface="Calibri" panose="020F0502020204030204"/>
              </a:rPr>
              <a:t>Member makes investment decisions</a:t>
            </a:r>
            <a:endPar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1" indent="-2286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Funds grow tax-deferred until retirement</a:t>
            </a:r>
          </a:p>
        </p:txBody>
      </p:sp>
    </p:spTree>
    <p:extLst>
      <p:ext uri="{BB962C8B-B14F-4D97-AF65-F5344CB8AC3E}">
        <p14:creationId xmlns:p14="http://schemas.microsoft.com/office/powerpoint/2010/main" val="30156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77505"/>
            <a:ext cx="4780279" cy="4291913"/>
          </a:xfrm>
        </p:spPr>
        <p:txBody>
          <a:bodyPr>
            <a:normAutofit/>
          </a:bodyPr>
          <a:lstStyle/>
          <a:p>
            <a:pPr lvl="0">
              <a:spcBef>
                <a:spcPts val="600"/>
              </a:spcBef>
              <a:defRPr/>
            </a:pPr>
            <a:r>
              <a:rPr lang="en-US" b="1" dirty="0"/>
              <a:t>Participation is </a:t>
            </a:r>
            <a:r>
              <a:rPr lang="en-US" b="1" dirty="0">
                <a:solidFill>
                  <a:srgbClr val="00B050"/>
                </a:solidFill>
              </a:rPr>
              <a:t>optional</a:t>
            </a:r>
            <a:r>
              <a:rPr lang="en-US" b="1" dirty="0"/>
              <a:t>:</a:t>
            </a:r>
          </a:p>
          <a:p>
            <a:pPr marL="457200" lvl="0" indent="-457200">
              <a:spcBef>
                <a:spcPts val="600"/>
              </a:spcBef>
              <a:buFont typeface="Arial" panose="020B0604020202020204" pitchFamily="34" charset="0"/>
              <a:buChar char="•"/>
              <a:defRPr/>
            </a:pPr>
            <a:r>
              <a:rPr lang="en-US" dirty="0"/>
              <a:t>If it is the employee’s first PERA eligibility with that unit, and</a:t>
            </a:r>
          </a:p>
          <a:p>
            <a:pPr marL="457200" lvl="0" indent="-457200">
              <a:spcBef>
                <a:spcPts val="600"/>
              </a:spcBef>
              <a:buFont typeface="Arial" panose="020B0604020202020204" pitchFamily="34" charset="0"/>
              <a:buChar char="•"/>
              <a:defRPr/>
            </a:pPr>
            <a:r>
              <a:rPr lang="en-US" dirty="0"/>
              <a:t>It is within 30 days of their first day of work in a DCP-eligible position with that employer</a:t>
            </a:r>
            <a:endParaRPr lang="en-US" dirty="0">
              <a:solidFill>
                <a:sysClr val="windowText" lastClr="000000"/>
              </a:solidFill>
            </a:endParaRPr>
          </a:p>
        </p:txBody>
      </p:sp>
      <p:sp>
        <p:nvSpPr>
          <p:cNvPr id="3" name="Title 2"/>
          <p:cNvSpPr>
            <a:spLocks noGrp="1"/>
          </p:cNvSpPr>
          <p:nvPr>
            <p:ph type="title"/>
          </p:nvPr>
        </p:nvSpPr>
        <p:spPr/>
        <p:txBody>
          <a:bodyPr/>
          <a:lstStyle/>
          <a:p>
            <a:r>
              <a:rPr lang="en-US" b="0" dirty="0">
                <a:latin typeface="+mn-lt"/>
              </a:rPr>
              <a:t>DCP Participation</a:t>
            </a:r>
          </a:p>
        </p:txBody>
      </p:sp>
      <p:sp>
        <p:nvSpPr>
          <p:cNvPr id="5" name="Title 1"/>
          <p:cNvSpPr txBox="1">
            <a:spLocks/>
          </p:cNvSpPr>
          <p:nvPr/>
        </p:nvSpPr>
        <p:spPr>
          <a:xfrm>
            <a:off x="838200" y="548482"/>
            <a:ext cx="10515600" cy="13255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t>Agenda</a:t>
            </a:r>
            <a:endParaRPr lang="en-US" dirty="0"/>
          </a:p>
        </p:txBody>
      </p:sp>
      <p:sp>
        <p:nvSpPr>
          <p:cNvPr id="6" name="Rectangle 5"/>
          <p:cNvSpPr/>
          <p:nvPr/>
        </p:nvSpPr>
        <p:spPr>
          <a:xfrm>
            <a:off x="1705509" y="1645624"/>
            <a:ext cx="8572694" cy="646331"/>
          </a:xfrm>
          <a:prstGeom prst="rect">
            <a:avLst/>
          </a:prstGeom>
        </p:spPr>
        <p:txBody>
          <a:bodyPr wrap="square" anchor="ctr">
            <a:spAutoFit/>
          </a:bodyPr>
          <a:lstStyle/>
          <a:p>
            <a:pPr algn="ctr"/>
            <a:r>
              <a:rPr lang="en-US" sz="3600" b="1" dirty="0"/>
              <a:t>Public Employees DCP Participation </a:t>
            </a:r>
          </a:p>
        </p:txBody>
      </p:sp>
      <p:sp>
        <p:nvSpPr>
          <p:cNvPr id="7" name="Content Placeholder 1"/>
          <p:cNvSpPr txBox="1">
            <a:spLocks/>
          </p:cNvSpPr>
          <p:nvPr/>
        </p:nvSpPr>
        <p:spPr>
          <a:xfrm>
            <a:off x="6096000" y="2577505"/>
            <a:ext cx="5257800" cy="42919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US" b="1" dirty="0"/>
              <a:t>Participation is </a:t>
            </a:r>
            <a:r>
              <a:rPr lang="en-US" b="1" dirty="0">
                <a:solidFill>
                  <a:srgbClr val="C00000"/>
                </a:solidFill>
              </a:rPr>
              <a:t>mandatory</a:t>
            </a:r>
            <a:r>
              <a:rPr lang="en-US" b="1" dirty="0"/>
              <a:t>:</a:t>
            </a:r>
          </a:p>
          <a:p>
            <a:pPr marL="457200" indent="-457200">
              <a:spcBef>
                <a:spcPts val="600"/>
              </a:spcBef>
              <a:buFont typeface="Arial" panose="020B0604020202020204" pitchFamily="34" charset="0"/>
              <a:buChar char="•"/>
              <a:defRPr/>
            </a:pPr>
            <a:r>
              <a:rPr lang="en-US" dirty="0">
                <a:solidFill>
                  <a:sysClr val="windowText" lastClr="000000"/>
                </a:solidFill>
              </a:rPr>
              <a:t>If the employee previously had PERA coverage with the same employer that they are now in a DCP-eligible position for</a:t>
            </a:r>
          </a:p>
          <a:p>
            <a:pPr>
              <a:spcBef>
                <a:spcPts val="600"/>
              </a:spcBef>
              <a:defRPr/>
            </a:pPr>
            <a:endParaRPr lang="en-US" dirty="0">
              <a:solidFill>
                <a:sysClr val="windowText" lastClr="000000"/>
              </a:solidFill>
            </a:endParaRPr>
          </a:p>
        </p:txBody>
      </p:sp>
    </p:spTree>
    <p:extLst>
      <p:ext uri="{BB962C8B-B14F-4D97-AF65-F5344CB8AC3E}">
        <p14:creationId xmlns:p14="http://schemas.microsoft.com/office/powerpoint/2010/main" val="214633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Employees DCP</a:t>
            </a:r>
          </a:p>
        </p:txBody>
      </p:sp>
      <p:sp>
        <p:nvSpPr>
          <p:cNvPr id="10" name="Content Placeholder 2"/>
          <p:cNvSpPr txBox="1">
            <a:spLocks/>
          </p:cNvSpPr>
          <p:nvPr/>
        </p:nvSpPr>
        <p:spPr>
          <a:xfrm>
            <a:off x="5013904" y="2135322"/>
            <a:ext cx="6459166" cy="4231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 salary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Contributions go towards purchasing shares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Lump-sum payout—</a:t>
            </a:r>
            <a:r>
              <a:rPr kumimoji="0" lang="en-US" sz="4000" b="1" i="0" u="none" strike="noStrike" kern="1200" cap="none" spc="0" normalizeH="0" baseline="0" noProof="0" dirty="0">
                <a:ln>
                  <a:noFill/>
                </a:ln>
                <a:solidFill>
                  <a:srgbClr val="008080"/>
                </a:solidFill>
                <a:effectLst/>
                <a:uLnTx/>
                <a:uFillTx/>
                <a:latin typeface="Calibri" panose="020F0502020204030204"/>
                <a:ea typeface="+mn-ea"/>
                <a:cs typeface="+mn-cs"/>
              </a:rPr>
              <a:t>no monthly benefits</a:t>
            </a:r>
          </a:p>
        </p:txBody>
      </p:sp>
      <p:pic>
        <p:nvPicPr>
          <p:cNvPr id="5" name="Picture 4"/>
          <p:cNvPicPr>
            <a:picLocks noChangeAspect="1"/>
          </p:cNvPicPr>
          <p:nvPr/>
        </p:nvPicPr>
        <p:blipFill>
          <a:blip r:embed="rId3"/>
          <a:stretch>
            <a:fillRect/>
          </a:stretch>
        </p:blipFill>
        <p:spPr>
          <a:xfrm>
            <a:off x="929960" y="1207398"/>
            <a:ext cx="3240162" cy="4788637"/>
          </a:xfrm>
          <a:prstGeom prst="rect">
            <a:avLst/>
          </a:prstGeom>
        </p:spPr>
      </p:pic>
    </p:spTree>
    <p:extLst>
      <p:ext uri="{BB962C8B-B14F-4D97-AF65-F5344CB8AC3E}">
        <p14:creationId xmlns:p14="http://schemas.microsoft.com/office/powerpoint/2010/main" val="160601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4560" y="2304463"/>
            <a:ext cx="5184692" cy="4291913"/>
          </a:xfrm>
        </p:spPr>
        <p:txBody>
          <a:bodyPr>
            <a:noAutofit/>
          </a:bodyPr>
          <a:lstStyle/>
          <a:p>
            <a:pPr lvl="0">
              <a:spcBef>
                <a:spcPts val="600"/>
              </a:spcBef>
              <a:defRPr/>
            </a:pPr>
            <a:r>
              <a:rPr lang="en-US" sz="3600" b="1" dirty="0">
                <a:solidFill>
                  <a:srgbClr val="005950"/>
                </a:solidFill>
              </a:rPr>
              <a:t>Defined Contribution Plan</a:t>
            </a:r>
          </a:p>
          <a:p>
            <a:pPr marL="228600" lvl="0" indent="-228600">
              <a:spcBef>
                <a:spcPts val="600"/>
              </a:spcBef>
              <a:buFont typeface="Arial" panose="020B0604020202020204" pitchFamily="34" charset="0"/>
              <a:buChar char="•"/>
              <a:defRPr/>
            </a:pPr>
            <a:r>
              <a:rPr lang="en-US" dirty="0">
                <a:solidFill>
                  <a:sysClr val="windowText" lastClr="000000"/>
                </a:solidFill>
              </a:rPr>
              <a:t>Payment based on amount of contributions and investment performance</a:t>
            </a:r>
          </a:p>
          <a:p>
            <a:pPr marL="228600" lvl="0" indent="-228600">
              <a:spcBef>
                <a:spcPts val="600"/>
              </a:spcBef>
              <a:buFont typeface="Arial" panose="020B0604020202020204" pitchFamily="34" charset="0"/>
              <a:buChar char="•"/>
              <a:defRPr/>
            </a:pPr>
            <a:r>
              <a:rPr lang="en-US" dirty="0">
                <a:solidFill>
                  <a:sysClr val="windowText" lastClr="000000"/>
                </a:solidFill>
              </a:rPr>
              <a:t>Member makes investment decisions</a:t>
            </a:r>
          </a:p>
          <a:p>
            <a:pPr marL="228600" lvl="0" indent="-228600">
              <a:spcBef>
                <a:spcPts val="600"/>
              </a:spcBef>
              <a:buFont typeface="Arial" panose="020B0604020202020204" pitchFamily="34" charset="0"/>
              <a:buChar char="•"/>
              <a:defRPr/>
            </a:pPr>
            <a:r>
              <a:rPr lang="en-US" dirty="0">
                <a:solidFill>
                  <a:sysClr val="windowText" lastClr="000000"/>
                </a:solidFill>
              </a:rPr>
              <a:t>One-time lump sum</a:t>
            </a:r>
          </a:p>
        </p:txBody>
      </p:sp>
      <p:sp>
        <p:nvSpPr>
          <p:cNvPr id="3" name="Title 2"/>
          <p:cNvSpPr>
            <a:spLocks noGrp="1"/>
          </p:cNvSpPr>
          <p:nvPr>
            <p:ph type="title"/>
          </p:nvPr>
        </p:nvSpPr>
        <p:spPr/>
        <p:txBody>
          <a:bodyPr/>
          <a:lstStyle/>
          <a:p>
            <a:endParaRPr lang="en-US" b="0" dirty="0">
              <a:latin typeface="+mn-lt"/>
            </a:endParaRPr>
          </a:p>
        </p:txBody>
      </p:sp>
      <p:sp>
        <p:nvSpPr>
          <p:cNvPr id="5" name="Title 1"/>
          <p:cNvSpPr txBox="1">
            <a:spLocks/>
          </p:cNvSpPr>
          <p:nvPr/>
        </p:nvSpPr>
        <p:spPr>
          <a:xfrm>
            <a:off x="838200" y="548482"/>
            <a:ext cx="10515600" cy="13255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t>Agenda</a:t>
            </a:r>
            <a:endParaRPr lang="en-US" dirty="0"/>
          </a:p>
        </p:txBody>
      </p:sp>
      <p:sp>
        <p:nvSpPr>
          <p:cNvPr id="6" name="Rectangle 5"/>
          <p:cNvSpPr/>
          <p:nvPr/>
        </p:nvSpPr>
        <p:spPr>
          <a:xfrm>
            <a:off x="3314700" y="1166159"/>
            <a:ext cx="5562600" cy="707886"/>
          </a:xfrm>
          <a:prstGeom prst="rect">
            <a:avLst/>
          </a:prstGeom>
        </p:spPr>
        <p:txBody>
          <a:bodyPr wrap="square" anchor="ctr">
            <a:spAutoFit/>
          </a:bodyPr>
          <a:lstStyle/>
          <a:p>
            <a:r>
              <a:rPr lang="en-US" sz="4000" b="1" dirty="0"/>
              <a:t>DCP vs. Pension Plans</a:t>
            </a:r>
          </a:p>
        </p:txBody>
      </p:sp>
      <p:sp>
        <p:nvSpPr>
          <p:cNvPr id="9" name="Content Placeholder 1"/>
          <p:cNvSpPr txBox="1">
            <a:spLocks/>
          </p:cNvSpPr>
          <p:nvPr/>
        </p:nvSpPr>
        <p:spPr>
          <a:xfrm>
            <a:off x="6420678" y="2304462"/>
            <a:ext cx="4605131" cy="42919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US" sz="3600" b="1" dirty="0">
                <a:solidFill>
                  <a:srgbClr val="005950"/>
                </a:solidFill>
              </a:rPr>
              <a:t>PERA’s Pension Plans</a:t>
            </a:r>
          </a:p>
          <a:p>
            <a:pPr marL="228600" indent="-228600">
              <a:spcBef>
                <a:spcPts val="600"/>
              </a:spcBef>
              <a:buFont typeface="Arial" panose="020B0604020202020204" pitchFamily="34" charset="0"/>
              <a:buChar char="•"/>
              <a:defRPr/>
            </a:pPr>
            <a:r>
              <a:rPr lang="en-US" dirty="0">
                <a:solidFill>
                  <a:sysClr val="windowText" lastClr="000000"/>
                </a:solidFill>
              </a:rPr>
              <a:t>Payment based on average salary, years of service, and age at retirement</a:t>
            </a:r>
          </a:p>
          <a:p>
            <a:pPr marL="228600" indent="-228600">
              <a:spcBef>
                <a:spcPts val="600"/>
              </a:spcBef>
              <a:buFont typeface="Arial" panose="020B0604020202020204" pitchFamily="34" charset="0"/>
              <a:buChar char="•"/>
              <a:defRPr/>
            </a:pPr>
            <a:r>
              <a:rPr lang="en-US" dirty="0">
                <a:solidFill>
                  <a:sysClr val="windowText" lastClr="000000"/>
                </a:solidFill>
              </a:rPr>
              <a:t>SBI manages investments on member’s behalf</a:t>
            </a:r>
          </a:p>
          <a:p>
            <a:pPr marL="228600" indent="-228600">
              <a:spcBef>
                <a:spcPts val="600"/>
              </a:spcBef>
              <a:buFont typeface="Arial" panose="020B0604020202020204" pitchFamily="34" charset="0"/>
              <a:buChar char="•"/>
              <a:defRPr/>
            </a:pPr>
            <a:r>
              <a:rPr lang="en-US" dirty="0">
                <a:solidFill>
                  <a:sysClr val="windowText" lastClr="000000"/>
                </a:solidFill>
              </a:rPr>
              <a:t>Lifetime monthly benefit</a:t>
            </a:r>
          </a:p>
        </p:txBody>
      </p:sp>
    </p:spTree>
    <p:extLst>
      <p:ext uri="{BB962C8B-B14F-4D97-AF65-F5344CB8AC3E}">
        <p14:creationId xmlns:p14="http://schemas.microsoft.com/office/powerpoint/2010/main" val="165301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Title 3"/>
          <p:cNvSpPr txBox="1">
            <a:spLocks/>
          </p:cNvSpPr>
          <p:nvPr/>
        </p:nvSpPr>
        <p:spPr>
          <a:xfrm>
            <a:off x="7474625" y="2436416"/>
            <a:ext cx="5048251" cy="2533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baseline="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Resources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462" r="14804"/>
          <a:stretch/>
        </p:blipFill>
        <p:spPr>
          <a:xfrm>
            <a:off x="0" y="548483"/>
            <a:ext cx="7637318" cy="6309517"/>
          </a:xfrm>
          <a:prstGeom prst="rect">
            <a:avLst/>
          </a:prstGeom>
        </p:spPr>
      </p:pic>
    </p:spTree>
    <p:extLst>
      <p:ext uri="{BB962C8B-B14F-4D97-AF65-F5344CB8AC3E}">
        <p14:creationId xmlns:p14="http://schemas.microsoft.com/office/powerpoint/2010/main" val="396897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1" y="6523234"/>
            <a:ext cx="12198881" cy="122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657083" y="6019415"/>
            <a:ext cx="6012500" cy="830997"/>
          </a:xfrm>
          <a:prstGeom prst="rect">
            <a:avLst/>
          </a:prstGeom>
          <a:noFill/>
        </p:spPr>
        <p:txBody>
          <a:bodyPr wrap="square" rtlCol="0">
            <a:spAutoFit/>
          </a:bodyPr>
          <a:lstStyle/>
          <a:p>
            <a:r>
              <a:rPr lang="en-US" sz="4800" b="1" dirty="0">
                <a:solidFill>
                  <a:schemeClr val="bg1"/>
                </a:solidFill>
              </a:rPr>
              <a:t>www.mnpera.org</a:t>
            </a:r>
            <a:endParaRPr lang="en-US" sz="3600" b="1" dirty="0">
              <a:solidFill>
                <a:schemeClr val="bg1"/>
              </a:solidFill>
            </a:endParaRPr>
          </a:p>
        </p:txBody>
      </p:sp>
      <p:sp>
        <p:nvSpPr>
          <p:cNvPr id="10" name="Rectangle 9"/>
          <p:cNvSpPr/>
          <p:nvPr/>
        </p:nvSpPr>
        <p:spPr>
          <a:xfrm>
            <a:off x="-6881" y="6523234"/>
            <a:ext cx="12198881" cy="122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45652" y="6402949"/>
            <a:ext cx="5905500" cy="830997"/>
          </a:xfrm>
          <a:prstGeom prst="rect">
            <a:avLst/>
          </a:prstGeom>
          <a:noFill/>
        </p:spPr>
        <p:txBody>
          <a:bodyPr wrap="square" rtlCol="0">
            <a:spAutoFit/>
          </a:bodyPr>
          <a:lstStyle/>
          <a:p>
            <a:r>
              <a:rPr lang="en-US" sz="4800" b="1" dirty="0">
                <a:solidFill>
                  <a:schemeClr val="bg1"/>
                </a:solidFill>
              </a:rPr>
              <a:t>www.mnera.org</a:t>
            </a:r>
            <a:endParaRPr lang="en-US" sz="3600" b="1" dirty="0">
              <a:solidFill>
                <a:schemeClr val="bg1"/>
              </a:solidFill>
            </a:endParaRPr>
          </a:p>
        </p:txBody>
      </p:sp>
      <p:sp>
        <p:nvSpPr>
          <p:cNvPr id="15" name="Title 3"/>
          <p:cNvSpPr txBox="1">
            <a:spLocks/>
          </p:cNvSpPr>
          <p:nvPr/>
        </p:nvSpPr>
        <p:spPr>
          <a:xfrm>
            <a:off x="616826" y="2257021"/>
            <a:ext cx="4981576" cy="146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333" b="1" kern="1200" baseline="0">
                <a:solidFill>
                  <a:schemeClr val="bg1"/>
                </a:solidFill>
                <a:latin typeface="Arial" panose="020B0604020202020204" pitchFamily="34" charset="0"/>
                <a:ea typeface="+mj-ea"/>
                <a:cs typeface="+mj-cs"/>
              </a:defRPr>
            </a:lvl1pPr>
          </a:lstStyle>
          <a:p>
            <a:r>
              <a:rPr lang="en-US" sz="3600" dirty="0"/>
              <a:t>We’re Here to Help!</a:t>
            </a:r>
          </a:p>
        </p:txBody>
      </p:sp>
      <p:pic>
        <p:nvPicPr>
          <p:cNvPr id="11" name="Picture 10"/>
          <p:cNvPicPr>
            <a:picLocks noChangeAspect="1"/>
          </p:cNvPicPr>
          <p:nvPr/>
        </p:nvPicPr>
        <p:blipFill rotWithShape="1">
          <a:blip r:embed="rId3"/>
          <a:srcRect l="583" t="470" b="12013"/>
          <a:stretch/>
        </p:blipFill>
        <p:spPr>
          <a:xfrm>
            <a:off x="0" y="894944"/>
            <a:ext cx="12191860" cy="6891454"/>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3010" t="15687" r="12910" b="75643"/>
          <a:stretch/>
        </p:blipFill>
        <p:spPr>
          <a:xfrm>
            <a:off x="0" y="0"/>
            <a:ext cx="12192000" cy="894944"/>
          </a:xfrm>
          <a:prstGeom prst="rect">
            <a:avLst/>
          </a:prstGeom>
        </p:spPr>
      </p:pic>
      <p:sp>
        <p:nvSpPr>
          <p:cNvPr id="16" name="Rectangle 15"/>
          <p:cNvSpPr/>
          <p:nvPr/>
        </p:nvSpPr>
        <p:spPr>
          <a:xfrm>
            <a:off x="1410272" y="440592"/>
            <a:ext cx="2490618" cy="461665"/>
          </a:xfrm>
          <a:prstGeom prst="rect">
            <a:avLst/>
          </a:prstGeom>
        </p:spPr>
        <p:txBody>
          <a:bodyPr wrap="none">
            <a:spAutoFit/>
          </a:bodyPr>
          <a:lstStyle/>
          <a:p>
            <a:r>
              <a:rPr lang="en-US" sz="2400" dirty="0"/>
              <a:t>www.mnpera.org/</a:t>
            </a:r>
          </a:p>
        </p:txBody>
      </p:sp>
      <p:sp>
        <p:nvSpPr>
          <p:cNvPr id="19" name="Left Arrow 18"/>
          <p:cNvSpPr/>
          <p:nvPr/>
        </p:nvSpPr>
        <p:spPr>
          <a:xfrm rot="3996116">
            <a:off x="1430161" y="1461162"/>
            <a:ext cx="640710" cy="403416"/>
          </a:xfrm>
          <a:prstGeom prst="leftArrow">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81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6350" r="9250" b="83551"/>
          <a:stretch/>
        </p:blipFill>
        <p:spPr>
          <a:xfrm>
            <a:off x="1674" y="1428897"/>
            <a:ext cx="12188651" cy="977358"/>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10" t="15687" r="12910" b="75643"/>
          <a:stretch/>
        </p:blipFill>
        <p:spPr>
          <a:xfrm>
            <a:off x="0" y="0"/>
            <a:ext cx="12192000" cy="894944"/>
          </a:xfrm>
          <a:prstGeom prst="rect">
            <a:avLst/>
          </a:prstGeom>
        </p:spPr>
      </p:pic>
      <p:sp>
        <p:nvSpPr>
          <p:cNvPr id="6" name="Rectangle 5"/>
          <p:cNvSpPr/>
          <p:nvPr/>
        </p:nvSpPr>
        <p:spPr>
          <a:xfrm>
            <a:off x="1410272" y="440592"/>
            <a:ext cx="3857723" cy="461665"/>
          </a:xfrm>
          <a:prstGeom prst="rect">
            <a:avLst/>
          </a:prstGeom>
        </p:spPr>
        <p:txBody>
          <a:bodyPr wrap="none">
            <a:spAutoFit/>
          </a:bodyPr>
          <a:lstStyle/>
          <a:p>
            <a:r>
              <a:rPr lang="en-US" sz="2400" dirty="0"/>
              <a:t>www.mnpera.org/employers </a:t>
            </a:r>
          </a:p>
        </p:txBody>
      </p:sp>
      <p:pic>
        <p:nvPicPr>
          <p:cNvPr id="11" name="Picture 10"/>
          <p:cNvPicPr>
            <a:picLocks noChangeAspect="1"/>
          </p:cNvPicPr>
          <p:nvPr/>
        </p:nvPicPr>
        <p:blipFill rotWithShape="1">
          <a:blip r:embed="rId5"/>
          <a:srcRect t="8122" b="18669"/>
          <a:stretch/>
        </p:blipFill>
        <p:spPr>
          <a:xfrm>
            <a:off x="0" y="2026078"/>
            <a:ext cx="12228955" cy="5581354"/>
          </a:xfrm>
          <a:prstGeom prst="rect">
            <a:avLst/>
          </a:prstGeom>
        </p:spPr>
      </p:pic>
      <p:pic>
        <p:nvPicPr>
          <p:cNvPr id="3" name="Picture 2"/>
          <p:cNvPicPr>
            <a:picLocks noChangeAspect="1"/>
          </p:cNvPicPr>
          <p:nvPr/>
        </p:nvPicPr>
        <p:blipFill rotWithShape="1">
          <a:blip r:embed="rId6"/>
          <a:srcRect t="409" b="-6586"/>
          <a:stretch/>
        </p:blipFill>
        <p:spPr>
          <a:xfrm>
            <a:off x="-29943" y="894944"/>
            <a:ext cx="12258898" cy="6160751"/>
          </a:xfrm>
          <a:prstGeom prst="rect">
            <a:avLst/>
          </a:prstGeom>
        </p:spPr>
      </p:pic>
      <p:pic>
        <p:nvPicPr>
          <p:cNvPr id="4" name="Picture 3"/>
          <p:cNvPicPr>
            <a:picLocks noChangeAspect="1"/>
          </p:cNvPicPr>
          <p:nvPr/>
        </p:nvPicPr>
        <p:blipFill rotWithShape="1">
          <a:blip r:embed="rId7"/>
          <a:srcRect t="72858"/>
          <a:stretch/>
        </p:blipFill>
        <p:spPr>
          <a:xfrm>
            <a:off x="-29943" y="5827584"/>
            <a:ext cx="12258898" cy="1987093"/>
          </a:xfrm>
          <a:prstGeom prst="rect">
            <a:avLst/>
          </a:prstGeom>
        </p:spPr>
      </p:pic>
      <p:sp>
        <p:nvSpPr>
          <p:cNvPr id="9" name="Rectangle 8"/>
          <p:cNvSpPr/>
          <p:nvPr/>
        </p:nvSpPr>
        <p:spPr>
          <a:xfrm>
            <a:off x="6170725" y="5560555"/>
            <a:ext cx="336885" cy="17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a:stretch>
            <a:fillRect/>
          </a:stretch>
        </p:blipFill>
        <p:spPr>
          <a:xfrm>
            <a:off x="492174" y="927449"/>
            <a:ext cx="2272569" cy="353749"/>
          </a:xfrm>
          <a:prstGeom prst="rect">
            <a:avLst/>
          </a:prstGeom>
        </p:spPr>
      </p:pic>
      <p:pic>
        <p:nvPicPr>
          <p:cNvPr id="12" name="Picture 11"/>
          <p:cNvPicPr>
            <a:picLocks noChangeAspect="1"/>
          </p:cNvPicPr>
          <p:nvPr/>
        </p:nvPicPr>
        <p:blipFill rotWithShape="1">
          <a:blip r:embed="rId9"/>
          <a:srcRect l="1143" b="2633"/>
          <a:stretch/>
        </p:blipFill>
        <p:spPr>
          <a:xfrm>
            <a:off x="7506403" y="2467982"/>
            <a:ext cx="2166009" cy="1827272"/>
          </a:xfrm>
          <a:prstGeom prst="rect">
            <a:avLst/>
          </a:prstGeom>
          <a:ln>
            <a:solidFill>
              <a:schemeClr val="bg1">
                <a:lumMod val="50000"/>
              </a:schemeClr>
            </a:solidFill>
          </a:ln>
        </p:spPr>
      </p:pic>
      <p:sp>
        <p:nvSpPr>
          <p:cNvPr id="15" name="Rectangle 14"/>
          <p:cNvSpPr/>
          <p:nvPr/>
        </p:nvSpPr>
        <p:spPr>
          <a:xfrm>
            <a:off x="7593947" y="2817281"/>
            <a:ext cx="1187558" cy="231227"/>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93945" y="3725577"/>
            <a:ext cx="1047132" cy="231227"/>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a:stretch>
            <a:fillRect/>
          </a:stretch>
        </p:blipFill>
        <p:spPr>
          <a:xfrm>
            <a:off x="6339167" y="5618602"/>
            <a:ext cx="314369" cy="295316"/>
          </a:xfrm>
          <a:prstGeom prst="rect">
            <a:avLst/>
          </a:prstGeom>
        </p:spPr>
      </p:pic>
      <p:pic>
        <p:nvPicPr>
          <p:cNvPr id="13" name="Picture 12"/>
          <p:cNvPicPr>
            <a:picLocks noChangeAspect="1"/>
          </p:cNvPicPr>
          <p:nvPr/>
        </p:nvPicPr>
        <p:blipFill rotWithShape="1">
          <a:blip r:embed="rId11"/>
          <a:srcRect l="2813" t="446"/>
          <a:stretch/>
        </p:blipFill>
        <p:spPr>
          <a:xfrm>
            <a:off x="5934424" y="2470457"/>
            <a:ext cx="1583185" cy="2133864"/>
          </a:xfrm>
          <a:prstGeom prst="rect">
            <a:avLst/>
          </a:prstGeom>
          <a:ln>
            <a:solidFill>
              <a:schemeClr val="bg1">
                <a:lumMod val="50000"/>
              </a:schemeClr>
            </a:solidFill>
          </a:ln>
        </p:spPr>
      </p:pic>
      <p:sp>
        <p:nvSpPr>
          <p:cNvPr id="18" name="Rectangle 17"/>
          <p:cNvSpPr/>
          <p:nvPr/>
        </p:nvSpPr>
        <p:spPr>
          <a:xfrm>
            <a:off x="5996140" y="2790600"/>
            <a:ext cx="682817" cy="231227"/>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57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6350" r="9250" b="83551"/>
          <a:stretch/>
        </p:blipFill>
        <p:spPr>
          <a:xfrm>
            <a:off x="1674" y="1428897"/>
            <a:ext cx="12188651" cy="977358"/>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10" t="15687" r="12910" b="75643"/>
          <a:stretch/>
        </p:blipFill>
        <p:spPr>
          <a:xfrm>
            <a:off x="0" y="0"/>
            <a:ext cx="12192000" cy="894944"/>
          </a:xfrm>
          <a:prstGeom prst="rect">
            <a:avLst/>
          </a:prstGeom>
        </p:spPr>
      </p:pic>
      <p:sp>
        <p:nvSpPr>
          <p:cNvPr id="6" name="Rectangle 5"/>
          <p:cNvSpPr/>
          <p:nvPr/>
        </p:nvSpPr>
        <p:spPr>
          <a:xfrm>
            <a:off x="1410272" y="440592"/>
            <a:ext cx="6580904" cy="461665"/>
          </a:xfrm>
          <a:prstGeom prst="rect">
            <a:avLst/>
          </a:prstGeom>
        </p:spPr>
        <p:txBody>
          <a:bodyPr wrap="none">
            <a:spAutoFit/>
          </a:bodyPr>
          <a:lstStyle/>
          <a:p>
            <a:r>
              <a:rPr lang="en-US" sz="2400" dirty="0"/>
              <a:t>www.mnpera.org/employers/resources/employer </a:t>
            </a:r>
          </a:p>
        </p:txBody>
      </p:sp>
      <p:pic>
        <p:nvPicPr>
          <p:cNvPr id="11" name="Picture 10"/>
          <p:cNvPicPr>
            <a:picLocks noChangeAspect="1"/>
          </p:cNvPicPr>
          <p:nvPr/>
        </p:nvPicPr>
        <p:blipFill rotWithShape="1">
          <a:blip r:embed="rId5"/>
          <a:srcRect t="8122" b="18669"/>
          <a:stretch/>
        </p:blipFill>
        <p:spPr>
          <a:xfrm>
            <a:off x="0" y="2026078"/>
            <a:ext cx="12228955" cy="5581354"/>
          </a:xfrm>
          <a:prstGeom prst="rect">
            <a:avLst/>
          </a:prstGeom>
        </p:spPr>
      </p:pic>
      <p:pic>
        <p:nvPicPr>
          <p:cNvPr id="3" name="Picture 2"/>
          <p:cNvPicPr>
            <a:picLocks noChangeAspect="1"/>
          </p:cNvPicPr>
          <p:nvPr/>
        </p:nvPicPr>
        <p:blipFill rotWithShape="1">
          <a:blip r:embed="rId6"/>
          <a:srcRect t="409" b="-6586"/>
          <a:stretch/>
        </p:blipFill>
        <p:spPr>
          <a:xfrm>
            <a:off x="-29943" y="894944"/>
            <a:ext cx="12258898" cy="6160751"/>
          </a:xfrm>
          <a:prstGeom prst="rect">
            <a:avLst/>
          </a:prstGeom>
        </p:spPr>
      </p:pic>
      <p:pic>
        <p:nvPicPr>
          <p:cNvPr id="4" name="Picture 3"/>
          <p:cNvPicPr>
            <a:picLocks noChangeAspect="1"/>
          </p:cNvPicPr>
          <p:nvPr/>
        </p:nvPicPr>
        <p:blipFill rotWithShape="1">
          <a:blip r:embed="rId7"/>
          <a:srcRect t="72858"/>
          <a:stretch/>
        </p:blipFill>
        <p:spPr>
          <a:xfrm>
            <a:off x="-29943" y="5827584"/>
            <a:ext cx="12258898" cy="1987093"/>
          </a:xfrm>
          <a:prstGeom prst="rect">
            <a:avLst/>
          </a:prstGeom>
        </p:spPr>
      </p:pic>
      <p:sp>
        <p:nvSpPr>
          <p:cNvPr id="9" name="Rectangle 8"/>
          <p:cNvSpPr/>
          <p:nvPr/>
        </p:nvSpPr>
        <p:spPr>
          <a:xfrm>
            <a:off x="6170725" y="5560555"/>
            <a:ext cx="336885" cy="17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a:stretch>
            <a:fillRect/>
          </a:stretch>
        </p:blipFill>
        <p:spPr>
          <a:xfrm>
            <a:off x="492174" y="927449"/>
            <a:ext cx="2272569" cy="353749"/>
          </a:xfrm>
          <a:prstGeom prst="rect">
            <a:avLst/>
          </a:prstGeom>
        </p:spPr>
      </p:pic>
      <p:pic>
        <p:nvPicPr>
          <p:cNvPr id="10" name="Picture 9"/>
          <p:cNvPicPr>
            <a:picLocks noChangeAspect="1"/>
          </p:cNvPicPr>
          <p:nvPr/>
        </p:nvPicPr>
        <p:blipFill rotWithShape="1">
          <a:blip r:embed="rId9"/>
          <a:srcRect l="8930" t="37607" r="9231"/>
          <a:stretch/>
        </p:blipFill>
        <p:spPr>
          <a:xfrm>
            <a:off x="-40723" y="3419000"/>
            <a:ext cx="12310399" cy="5640650"/>
          </a:xfrm>
          <a:prstGeom prst="rect">
            <a:avLst/>
          </a:prstGeom>
        </p:spPr>
      </p:pic>
      <p:pic>
        <p:nvPicPr>
          <p:cNvPr id="13" name="Picture 12"/>
          <p:cNvPicPr>
            <a:picLocks noChangeAspect="1"/>
          </p:cNvPicPr>
          <p:nvPr/>
        </p:nvPicPr>
        <p:blipFill rotWithShape="1">
          <a:blip r:embed="rId9"/>
          <a:srcRect l="8980" t="18203" r="9448" b="67059"/>
          <a:stretch/>
        </p:blipFill>
        <p:spPr>
          <a:xfrm>
            <a:off x="-29943" y="2519179"/>
            <a:ext cx="12270228" cy="1332386"/>
          </a:xfrm>
          <a:prstGeom prst="rect">
            <a:avLst/>
          </a:prstGeom>
        </p:spPr>
      </p:pic>
      <p:sp>
        <p:nvSpPr>
          <p:cNvPr id="18" name="Left Arrow 17"/>
          <p:cNvSpPr/>
          <p:nvPr/>
        </p:nvSpPr>
        <p:spPr>
          <a:xfrm rot="7457840">
            <a:off x="10128113" y="1315722"/>
            <a:ext cx="640710" cy="403416"/>
          </a:xfrm>
          <a:prstGeom prst="leftArrow">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8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itle 3"/>
          <p:cNvSpPr txBox="1">
            <a:spLocks/>
          </p:cNvSpPr>
          <p:nvPr/>
        </p:nvSpPr>
        <p:spPr>
          <a:xfrm>
            <a:off x="6319520" y="648253"/>
            <a:ext cx="5530646" cy="111565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6000" dirty="0">
                <a:solidFill>
                  <a:schemeClr val="tx1"/>
                </a:solidFill>
                <a:latin typeface="+mn-lt"/>
              </a:rPr>
              <a:t>Agenda</a:t>
            </a:r>
            <a:endParaRPr lang="en-US" sz="6000" dirty="0"/>
          </a:p>
        </p:txBody>
      </p:sp>
      <p:pic>
        <p:nvPicPr>
          <p:cNvPr id="9" name="Picture Placeholder 2"/>
          <p:cNvPicPr>
            <a:picLocks noChangeAspect="1"/>
          </p:cNvPicPr>
          <p:nvPr/>
        </p:nvPicPr>
        <p:blipFill>
          <a:blip r:embed="rId3" cstate="print">
            <a:extLst>
              <a:ext uri="{28A0092B-C50C-407E-A947-70E740481C1C}">
                <a14:useLocalDpi xmlns:a14="http://schemas.microsoft.com/office/drawing/2010/main" val="0"/>
              </a:ext>
            </a:extLst>
          </a:blip>
          <a:srcRect l="17245" r="17245"/>
          <a:stretch>
            <a:fillRect/>
          </a:stretch>
        </p:blipFill>
        <p:spPr>
          <a:xfrm>
            <a:off x="0" y="548483"/>
            <a:ext cx="6191048" cy="6309517"/>
          </a:xfrm>
          <a:prstGeom prst="rect">
            <a:avLst/>
          </a:prstGeom>
        </p:spPr>
      </p:pic>
      <p:sp>
        <p:nvSpPr>
          <p:cNvPr id="6" name="Content Placeholder 8"/>
          <p:cNvSpPr txBox="1">
            <a:spLocks/>
          </p:cNvSpPr>
          <p:nvPr/>
        </p:nvSpPr>
        <p:spPr>
          <a:xfrm>
            <a:off x="6319520" y="1388960"/>
            <a:ext cx="5626674" cy="510301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t>PERA’s Pension Plans</a:t>
            </a:r>
          </a:p>
          <a:p>
            <a:pPr marL="457200" indent="-457200"/>
            <a:r>
              <a:rPr lang="en-US" dirty="0"/>
              <a:t>Public Employees DCP</a:t>
            </a:r>
          </a:p>
          <a:p>
            <a:pPr marL="457200" indent="-457200"/>
            <a:r>
              <a:rPr lang="en-US" dirty="0"/>
              <a:t>Resources </a:t>
            </a:r>
          </a:p>
        </p:txBody>
      </p:sp>
    </p:spTree>
    <p:extLst>
      <p:ext uri="{BB962C8B-B14F-4D97-AF65-F5344CB8AC3E}">
        <p14:creationId xmlns:p14="http://schemas.microsoft.com/office/powerpoint/2010/main" val="2701581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6350" r="9250" b="83551"/>
          <a:stretch/>
        </p:blipFill>
        <p:spPr>
          <a:xfrm>
            <a:off x="1674" y="1428897"/>
            <a:ext cx="12188651" cy="977358"/>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10" t="15687" r="12910" b="75643"/>
          <a:stretch/>
        </p:blipFill>
        <p:spPr>
          <a:xfrm>
            <a:off x="0" y="0"/>
            <a:ext cx="12192000" cy="894944"/>
          </a:xfrm>
          <a:prstGeom prst="rect">
            <a:avLst/>
          </a:prstGeom>
        </p:spPr>
      </p:pic>
      <p:sp>
        <p:nvSpPr>
          <p:cNvPr id="6" name="Rectangle 5"/>
          <p:cNvSpPr/>
          <p:nvPr/>
        </p:nvSpPr>
        <p:spPr>
          <a:xfrm>
            <a:off x="1410272" y="440592"/>
            <a:ext cx="4897687" cy="461665"/>
          </a:xfrm>
          <a:prstGeom prst="rect">
            <a:avLst/>
          </a:prstGeom>
        </p:spPr>
        <p:txBody>
          <a:bodyPr wrap="none">
            <a:spAutoFit/>
          </a:bodyPr>
          <a:lstStyle/>
          <a:p>
            <a:r>
              <a:rPr lang="en-US" sz="2400" dirty="0"/>
              <a:t>www.mnpera.org/employers/contact </a:t>
            </a:r>
          </a:p>
        </p:txBody>
      </p:sp>
      <p:pic>
        <p:nvPicPr>
          <p:cNvPr id="3" name="Picture 2"/>
          <p:cNvPicPr>
            <a:picLocks noChangeAspect="1"/>
          </p:cNvPicPr>
          <p:nvPr/>
        </p:nvPicPr>
        <p:blipFill rotWithShape="1">
          <a:blip r:embed="rId5"/>
          <a:srcRect t="409" b="-6586"/>
          <a:stretch/>
        </p:blipFill>
        <p:spPr>
          <a:xfrm>
            <a:off x="-29943" y="894944"/>
            <a:ext cx="12258898" cy="6160751"/>
          </a:xfrm>
          <a:prstGeom prst="rect">
            <a:avLst/>
          </a:prstGeom>
        </p:spPr>
      </p:pic>
      <p:sp>
        <p:nvSpPr>
          <p:cNvPr id="9" name="Rectangle 8"/>
          <p:cNvSpPr/>
          <p:nvPr/>
        </p:nvSpPr>
        <p:spPr>
          <a:xfrm>
            <a:off x="6170725" y="5560555"/>
            <a:ext cx="336885" cy="17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492174" y="927449"/>
            <a:ext cx="2272569" cy="353749"/>
          </a:xfrm>
          <a:prstGeom prst="rect">
            <a:avLst/>
          </a:prstGeom>
        </p:spPr>
      </p:pic>
      <p:pic>
        <p:nvPicPr>
          <p:cNvPr id="13" name="Picture 12"/>
          <p:cNvPicPr>
            <a:picLocks noChangeAspect="1"/>
          </p:cNvPicPr>
          <p:nvPr/>
        </p:nvPicPr>
        <p:blipFill rotWithShape="1">
          <a:blip r:embed="rId7"/>
          <a:srcRect l="8980" t="18203" r="9448" b="67059"/>
          <a:stretch/>
        </p:blipFill>
        <p:spPr>
          <a:xfrm>
            <a:off x="-29943" y="2519179"/>
            <a:ext cx="12270228" cy="1332386"/>
          </a:xfrm>
          <a:prstGeom prst="rect">
            <a:avLst/>
          </a:prstGeom>
        </p:spPr>
      </p:pic>
      <p:pic>
        <p:nvPicPr>
          <p:cNvPr id="12" name="Picture 11"/>
          <p:cNvPicPr>
            <a:picLocks noChangeAspect="1"/>
          </p:cNvPicPr>
          <p:nvPr/>
        </p:nvPicPr>
        <p:blipFill rotWithShape="1">
          <a:blip r:embed="rId8"/>
          <a:srcRect l="10759" t="9909" r="11605" b="10201"/>
          <a:stretch/>
        </p:blipFill>
        <p:spPr>
          <a:xfrm>
            <a:off x="-46294" y="2488066"/>
            <a:ext cx="12321540" cy="1362270"/>
          </a:xfrm>
          <a:prstGeom prst="rect">
            <a:avLst/>
          </a:prstGeom>
        </p:spPr>
      </p:pic>
      <p:pic>
        <p:nvPicPr>
          <p:cNvPr id="10" name="Picture 9"/>
          <p:cNvPicPr>
            <a:picLocks noChangeAspect="1"/>
          </p:cNvPicPr>
          <p:nvPr/>
        </p:nvPicPr>
        <p:blipFill rotWithShape="1">
          <a:blip r:embed="rId9"/>
          <a:srcRect l="2275" r="9435" b="55008"/>
          <a:stretch/>
        </p:blipFill>
        <p:spPr>
          <a:xfrm>
            <a:off x="-45267" y="3850336"/>
            <a:ext cx="12312714" cy="3084617"/>
          </a:xfrm>
          <a:prstGeom prst="rect">
            <a:avLst/>
          </a:prstGeom>
        </p:spPr>
      </p:pic>
    </p:spTree>
    <p:extLst>
      <p:ext uri="{BB962C8B-B14F-4D97-AF65-F5344CB8AC3E}">
        <p14:creationId xmlns:p14="http://schemas.microsoft.com/office/powerpoint/2010/main" val="300070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2275" t="-1" r="9435" b="13443"/>
          <a:stretch/>
        </p:blipFill>
        <p:spPr>
          <a:xfrm>
            <a:off x="14368" y="973423"/>
            <a:ext cx="12312714" cy="5934371"/>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10" t="15687" r="12910" b="75643"/>
          <a:stretch/>
        </p:blipFill>
        <p:spPr>
          <a:xfrm>
            <a:off x="0" y="0"/>
            <a:ext cx="12192000" cy="894944"/>
          </a:xfrm>
          <a:prstGeom prst="rect">
            <a:avLst/>
          </a:prstGeom>
        </p:spPr>
      </p:pic>
      <p:sp>
        <p:nvSpPr>
          <p:cNvPr id="6" name="Rectangle 5"/>
          <p:cNvSpPr/>
          <p:nvPr/>
        </p:nvSpPr>
        <p:spPr>
          <a:xfrm>
            <a:off x="1410272" y="440592"/>
            <a:ext cx="4897687" cy="461665"/>
          </a:xfrm>
          <a:prstGeom prst="rect">
            <a:avLst/>
          </a:prstGeom>
        </p:spPr>
        <p:txBody>
          <a:bodyPr wrap="none">
            <a:spAutoFit/>
          </a:bodyPr>
          <a:lstStyle/>
          <a:p>
            <a:r>
              <a:rPr lang="en-US" sz="2400" dirty="0"/>
              <a:t>www.mnpera.org/employers/contact </a:t>
            </a:r>
          </a:p>
        </p:txBody>
      </p:sp>
      <p:sp>
        <p:nvSpPr>
          <p:cNvPr id="9" name="Rectangle 8"/>
          <p:cNvSpPr/>
          <p:nvPr/>
        </p:nvSpPr>
        <p:spPr>
          <a:xfrm>
            <a:off x="6170725" y="5560555"/>
            <a:ext cx="336885" cy="17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a:srcRect l="595" t="2375" r="11436" b="1977"/>
          <a:stretch/>
        </p:blipFill>
        <p:spPr>
          <a:xfrm>
            <a:off x="6800082" y="2474047"/>
            <a:ext cx="4058479" cy="1868557"/>
          </a:xfrm>
          <a:prstGeom prst="rect">
            <a:avLst/>
          </a:prstGeom>
          <a:ln>
            <a:solidFill>
              <a:schemeClr val="bg1">
                <a:lumMod val="50000"/>
              </a:schemeClr>
            </a:solidFill>
          </a:ln>
        </p:spPr>
      </p:pic>
    </p:spTree>
    <p:extLst>
      <p:ext uri="{BB962C8B-B14F-4D97-AF65-F5344CB8AC3E}">
        <p14:creationId xmlns:p14="http://schemas.microsoft.com/office/powerpoint/2010/main" val="2879021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2275" t="-1" r="9435" b="13443"/>
          <a:stretch/>
        </p:blipFill>
        <p:spPr>
          <a:xfrm>
            <a:off x="14368" y="973423"/>
            <a:ext cx="12312714" cy="5934371"/>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10" t="15687" r="12910" b="75643"/>
          <a:stretch/>
        </p:blipFill>
        <p:spPr>
          <a:xfrm>
            <a:off x="0" y="0"/>
            <a:ext cx="12192000" cy="894944"/>
          </a:xfrm>
          <a:prstGeom prst="rect">
            <a:avLst/>
          </a:prstGeom>
        </p:spPr>
      </p:pic>
      <p:sp>
        <p:nvSpPr>
          <p:cNvPr id="6" name="Rectangle 5"/>
          <p:cNvSpPr/>
          <p:nvPr/>
        </p:nvSpPr>
        <p:spPr>
          <a:xfrm>
            <a:off x="1410272" y="440592"/>
            <a:ext cx="4897687" cy="461665"/>
          </a:xfrm>
          <a:prstGeom prst="rect">
            <a:avLst/>
          </a:prstGeom>
        </p:spPr>
        <p:txBody>
          <a:bodyPr wrap="none">
            <a:spAutoFit/>
          </a:bodyPr>
          <a:lstStyle/>
          <a:p>
            <a:r>
              <a:rPr lang="en-US" sz="2400" dirty="0"/>
              <a:t>www.mnpera.org/employers/contact </a:t>
            </a:r>
          </a:p>
        </p:txBody>
      </p:sp>
      <p:sp>
        <p:nvSpPr>
          <p:cNvPr id="9" name="Rectangle 8"/>
          <p:cNvSpPr/>
          <p:nvPr/>
        </p:nvSpPr>
        <p:spPr>
          <a:xfrm>
            <a:off x="6170725" y="5560555"/>
            <a:ext cx="336885" cy="17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srcRect l="2022" t="18005" r="10366"/>
          <a:stretch/>
        </p:blipFill>
        <p:spPr>
          <a:xfrm>
            <a:off x="-84083" y="893379"/>
            <a:ext cx="12360165" cy="6014415"/>
          </a:xfrm>
          <a:prstGeom prst="rect">
            <a:avLst/>
          </a:prstGeom>
        </p:spPr>
      </p:pic>
      <p:sp>
        <p:nvSpPr>
          <p:cNvPr id="3" name="Rectangle 2">
            <a:extLst>
              <a:ext uri="{FF2B5EF4-FFF2-40B4-BE49-F238E27FC236}">
                <a16:creationId xmlns:a16="http://schemas.microsoft.com/office/drawing/2014/main" id="{8E9C739F-9522-78F1-5F9A-2A65CB93DAD4}"/>
              </a:ext>
            </a:extLst>
          </p:cNvPr>
          <p:cNvSpPr/>
          <p:nvPr/>
        </p:nvSpPr>
        <p:spPr>
          <a:xfrm>
            <a:off x="1876926" y="5964621"/>
            <a:ext cx="4920916" cy="867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C20738-A06E-DE01-25A1-74C75785739B}"/>
              </a:ext>
            </a:extLst>
          </p:cNvPr>
          <p:cNvSpPr/>
          <p:nvPr/>
        </p:nvSpPr>
        <p:spPr>
          <a:xfrm>
            <a:off x="6797842" y="6192555"/>
            <a:ext cx="4920916" cy="501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86241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34792" y="1363287"/>
            <a:ext cx="5702531" cy="1845426"/>
          </a:xfrm>
          <a:prstGeom prst="rect">
            <a:avLst/>
          </a:prstGeom>
          <a:solidFill>
            <a:srgbClr val="9B2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2"/>
          </p:nvPr>
        </p:nvSpPr>
        <p:spPr>
          <a:xfrm>
            <a:off x="6172198" y="1363287"/>
            <a:ext cx="5665125" cy="4806501"/>
          </a:xfrm>
        </p:spPr>
        <p:txBody>
          <a:bodyPr/>
          <a:lstStyle/>
          <a:p>
            <a:r>
              <a:rPr lang="en-US" dirty="0">
                <a:solidFill>
                  <a:schemeClr val="bg1"/>
                </a:solidFill>
              </a:rPr>
              <a:t>PERA is governed by Minnesota Statutes; especially chapters 11A, 353, 353A, 353D, 353E, 353F, 353G, 356 and 356A.</a:t>
            </a:r>
          </a:p>
          <a:p>
            <a:endParaRPr lang="en-US" dirty="0"/>
          </a:p>
          <a:p>
            <a:r>
              <a:rPr lang="en-US" spc="-40" dirty="0"/>
              <a:t>Changes to PERA's plans, including benefit provisions and contribution rates, are made through the introduction and passage of legislation by the Minnesota Legislature. </a:t>
            </a:r>
            <a:endParaRPr lang="en-US" dirty="0"/>
          </a:p>
          <a:p>
            <a:endParaRPr lang="en-US" dirty="0"/>
          </a:p>
        </p:txBody>
      </p:sp>
      <p:pic>
        <p:nvPicPr>
          <p:cNvPr id="10" name="Picture Placeholder 9" descr="Photo of sun on the horizon with wqater, clouds and trees." title="Photo"/>
          <p:cNvPicPr>
            <a:picLocks noChangeAspect="1"/>
          </p:cNvPicPr>
          <p:nvPr/>
        </p:nvPicPr>
        <p:blipFill rotWithShape="1">
          <a:blip r:embed="rId3">
            <a:extLst>
              <a:ext uri="{28A0092B-C50C-407E-A947-70E740481C1C}">
                <a14:useLocalDpi xmlns:a14="http://schemas.microsoft.com/office/drawing/2010/main" val="0"/>
              </a:ext>
            </a:extLst>
          </a:blip>
          <a:srcRect l="20214" r="17980"/>
          <a:stretch/>
        </p:blipFill>
        <p:spPr>
          <a:xfrm>
            <a:off x="0" y="550239"/>
            <a:ext cx="5847347" cy="6307761"/>
          </a:xfrm>
          <a:prstGeom prst="rect">
            <a:avLst/>
          </a:prstGeom>
        </p:spPr>
      </p:pic>
    </p:spTree>
    <p:extLst>
      <p:ext uri="{BB962C8B-B14F-4D97-AF65-F5344CB8AC3E}">
        <p14:creationId xmlns:p14="http://schemas.microsoft.com/office/powerpoint/2010/main" val="1759959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220" y="0"/>
            <a:ext cx="6417579" cy="609600"/>
          </a:xfrm>
        </p:spPr>
        <p:txBody>
          <a:bodyPr>
            <a:noAutofit/>
          </a:bodyPr>
          <a:lstStyle/>
          <a:p>
            <a:pPr algn="r"/>
            <a:r>
              <a:rPr lang="en-US" b="0" dirty="0">
                <a:latin typeface="+mn-lt"/>
              </a:rPr>
              <a:t>Disclaimer</a:t>
            </a:r>
          </a:p>
        </p:txBody>
      </p:sp>
      <p:sp>
        <p:nvSpPr>
          <p:cNvPr id="3" name="Content Placeholder 2"/>
          <p:cNvSpPr>
            <a:spLocks noGrp="1"/>
          </p:cNvSpPr>
          <p:nvPr>
            <p:ph idx="1"/>
          </p:nvPr>
        </p:nvSpPr>
        <p:spPr>
          <a:xfrm>
            <a:off x="382385" y="1399146"/>
            <a:ext cx="11355186" cy="4777818"/>
          </a:xfrm>
        </p:spPr>
        <p:txBody>
          <a:bodyPr>
            <a:normAutofit/>
          </a:bodyPr>
          <a:lstStyle/>
          <a:p>
            <a:pPr marL="0" indent="0">
              <a:buNone/>
            </a:pPr>
            <a:endParaRPr lang="en-US" sz="2400" b="1" dirty="0"/>
          </a:p>
          <a:p>
            <a:pPr marL="0" indent="0">
              <a:buNone/>
            </a:pPr>
            <a:r>
              <a:rPr lang="en-US" sz="3600" b="1" dirty="0"/>
              <a:t>Disclaimer:</a:t>
            </a:r>
            <a:r>
              <a:rPr lang="en-US" sz="3600" dirty="0"/>
              <a:t>  </a:t>
            </a:r>
          </a:p>
          <a:p>
            <a:pPr marL="0" indent="0">
              <a:buNone/>
            </a:pPr>
            <a:r>
              <a:rPr lang="en-US" sz="3000" dirty="0"/>
              <a:t>Our programs are intended to provide general information; the rights and obligations of PERA members are governed by state and federal laws, rules, and regulations.  The Minnesota Legislature or the federal government may change the statutes, rules, and regulations governing PERA at any time. If there is a discrepancy between the law governing PERA and the information contained in this presentation, the statutes and regulations will govern.</a:t>
            </a:r>
          </a:p>
          <a:p>
            <a:pPr marL="0" indent="0">
              <a:buNone/>
            </a:pPr>
            <a:endParaRPr lang="en-US" dirty="0"/>
          </a:p>
        </p:txBody>
      </p:sp>
    </p:spTree>
    <p:extLst>
      <p:ext uri="{BB962C8B-B14F-4D97-AF65-F5344CB8AC3E}">
        <p14:creationId xmlns:p14="http://schemas.microsoft.com/office/powerpoint/2010/main" val="69764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6969-39FC-53A3-3D3B-99CE79B1B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7CA7B4-E6C3-0B95-825F-9AA17F022A95}"/>
              </a:ext>
            </a:extLst>
          </p:cNvPr>
          <p:cNvSpPr>
            <a:spLocks noGrp="1"/>
          </p:cNvSpPr>
          <p:nvPr>
            <p:ph type="title"/>
          </p:nvPr>
        </p:nvSpPr>
        <p:spPr/>
        <p:txBody>
          <a:bodyPr/>
          <a:lstStyle/>
          <a:p>
            <a:endParaRPr lang="en-US"/>
          </a:p>
        </p:txBody>
      </p:sp>
      <p:sp>
        <p:nvSpPr>
          <p:cNvPr id="6" name="Title 3">
            <a:extLst>
              <a:ext uri="{FF2B5EF4-FFF2-40B4-BE49-F238E27FC236}">
                <a16:creationId xmlns:a16="http://schemas.microsoft.com/office/drawing/2014/main" id="{B532D27F-69D3-A0D3-BEEB-CE12A0E8AB45}"/>
              </a:ext>
            </a:extLst>
          </p:cNvPr>
          <p:cNvSpPr txBox="1">
            <a:spLocks/>
          </p:cNvSpPr>
          <p:nvPr/>
        </p:nvSpPr>
        <p:spPr>
          <a:xfrm>
            <a:off x="7495674" y="2328132"/>
            <a:ext cx="4696326" cy="2533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baseline="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PERA’s Pension Plans</a:t>
            </a:r>
          </a:p>
        </p:txBody>
      </p:sp>
      <p:pic>
        <p:nvPicPr>
          <p:cNvPr id="8" name="Picture 7">
            <a:extLst>
              <a:ext uri="{FF2B5EF4-FFF2-40B4-BE49-F238E27FC236}">
                <a16:creationId xmlns:a16="http://schemas.microsoft.com/office/drawing/2014/main" id="{34554CB5-9F41-D198-B625-70F8B85234FC}"/>
              </a:ext>
            </a:extLst>
          </p:cNvPr>
          <p:cNvPicPr>
            <a:picLocks noChangeAspect="1"/>
          </p:cNvPicPr>
          <p:nvPr/>
        </p:nvPicPr>
        <p:blipFill>
          <a:blip r:embed="rId3" cstate="print">
            <a:extLst>
              <a:ext uri="{28A0092B-C50C-407E-A947-70E740481C1C}">
                <a14:useLocalDpi xmlns:a14="http://schemas.microsoft.com/office/drawing/2010/main" val="0"/>
              </a:ext>
            </a:extLst>
          </a:blip>
          <a:srcRect l="17284" r="3264"/>
          <a:stretch>
            <a:fillRect/>
          </a:stretch>
        </p:blipFill>
        <p:spPr>
          <a:xfrm>
            <a:off x="-1" y="548483"/>
            <a:ext cx="7495675" cy="6307134"/>
          </a:xfrm>
          <a:prstGeom prst="rect">
            <a:avLst/>
          </a:prstGeom>
        </p:spPr>
      </p:pic>
    </p:spTree>
    <p:extLst>
      <p:ext uri="{BB962C8B-B14F-4D97-AF65-F5344CB8AC3E}">
        <p14:creationId xmlns:p14="http://schemas.microsoft.com/office/powerpoint/2010/main" val="116214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ChangeAspect="1"/>
          </p:cNvPicPr>
          <p:nvPr/>
        </p:nvPicPr>
        <p:blipFill rotWithShape="1">
          <a:blip r:embed="rId3" cstate="print">
            <a:extLst>
              <a:ext uri="{28A0092B-C50C-407E-A947-70E740481C1C}">
                <a14:useLocalDpi xmlns:a14="http://schemas.microsoft.com/office/drawing/2010/main" val="0"/>
              </a:ext>
            </a:extLst>
          </a:blip>
          <a:srcRect l="22475" r="17302"/>
          <a:stretch/>
        </p:blipFill>
        <p:spPr>
          <a:xfrm>
            <a:off x="0" y="540302"/>
            <a:ext cx="5708746" cy="6317698"/>
          </a:xfrm>
          <a:prstGeom prst="rect">
            <a:avLst/>
          </a:prstGeom>
        </p:spPr>
      </p:pic>
      <p:sp>
        <p:nvSpPr>
          <p:cNvPr id="5" name="Content Placeholder 1"/>
          <p:cNvSpPr>
            <a:spLocks noGrp="1"/>
          </p:cNvSpPr>
          <p:nvPr>
            <p:ph sz="half" idx="1"/>
          </p:nvPr>
        </p:nvSpPr>
        <p:spPr>
          <a:xfrm>
            <a:off x="6112186" y="1472908"/>
            <a:ext cx="5708746" cy="5544118"/>
          </a:xfrm>
        </p:spPr>
        <p:txBody>
          <a:bodyPr>
            <a:normAutofit/>
          </a:bodyPr>
          <a:lstStyle/>
          <a:p>
            <a:pPr>
              <a:lnSpc>
                <a:spcPct val="100000"/>
              </a:lnSpc>
              <a:spcBef>
                <a:spcPts val="0"/>
              </a:spcBef>
            </a:pPr>
            <a:r>
              <a:rPr lang="en-US" sz="3600" b="1" dirty="0"/>
              <a:t>What is a Pension?</a:t>
            </a:r>
          </a:p>
          <a:p>
            <a:pPr marL="228600" indent="-228600">
              <a:buFont typeface="Arial" panose="020B0604020202020204" pitchFamily="34" charset="0"/>
              <a:buChar char="•"/>
            </a:pPr>
            <a:r>
              <a:rPr lang="en-US" sz="3200" dirty="0">
                <a:solidFill>
                  <a:srgbClr val="222222"/>
                </a:solidFill>
              </a:rPr>
              <a:t>A retirement plan paid into while working that</a:t>
            </a:r>
            <a:r>
              <a:rPr lang="en-US" sz="3200" dirty="0"/>
              <a:t> </a:t>
            </a:r>
            <a:r>
              <a:rPr lang="en-US" sz="3200" dirty="0">
                <a:solidFill>
                  <a:srgbClr val="222222"/>
                </a:solidFill>
              </a:rPr>
              <a:t>provides a future </a:t>
            </a:r>
            <a:r>
              <a:rPr lang="en-US" sz="3200" b="1" dirty="0">
                <a:solidFill>
                  <a:srgbClr val="008080"/>
                </a:solidFill>
              </a:rPr>
              <a:t>monthly lifetime </a:t>
            </a:r>
            <a:r>
              <a:rPr lang="en-US" sz="3200" dirty="0">
                <a:solidFill>
                  <a:srgbClr val="222222"/>
                </a:solidFill>
              </a:rPr>
              <a:t>income</a:t>
            </a:r>
          </a:p>
          <a:p>
            <a:pPr marL="228600" indent="-228600">
              <a:buFont typeface="Arial" panose="020B0604020202020204" pitchFamily="34" charset="0"/>
              <a:buChar char="•"/>
            </a:pPr>
            <a:r>
              <a:rPr lang="en-US" sz="3200" dirty="0">
                <a:solidFill>
                  <a:srgbClr val="222222"/>
                </a:solidFill>
              </a:rPr>
              <a:t>Funds are professionally managed by the Minnesota State Board of Investment</a:t>
            </a:r>
          </a:p>
          <a:p>
            <a:pPr marL="228600" indent="-228600">
              <a:buFont typeface="Arial" panose="020B0604020202020204" pitchFamily="34" charset="0"/>
              <a:buChar char="•"/>
            </a:pPr>
            <a:r>
              <a:rPr lang="en-US" sz="3200" dirty="0">
                <a:solidFill>
                  <a:srgbClr val="222222"/>
                </a:solidFill>
              </a:rPr>
              <a:t>Future benefit amount based on a formula</a:t>
            </a:r>
            <a:endParaRPr lang="en-US" sz="3200" dirty="0"/>
          </a:p>
        </p:txBody>
      </p:sp>
      <p:sp>
        <p:nvSpPr>
          <p:cNvPr id="9" name="Title 5"/>
          <p:cNvSpPr>
            <a:spLocks noGrp="1"/>
          </p:cNvSpPr>
          <p:nvPr>
            <p:ph type="title"/>
          </p:nvPr>
        </p:nvSpPr>
        <p:spPr>
          <a:xfrm>
            <a:off x="4138663" y="25565"/>
            <a:ext cx="7215137" cy="532831"/>
          </a:xfrm>
        </p:spPr>
        <p:txBody>
          <a:bodyPr/>
          <a:lstStyle/>
          <a:p>
            <a:r>
              <a:rPr lang="en-US" sz="3600" b="0" dirty="0">
                <a:latin typeface="+mn-lt"/>
              </a:rPr>
              <a:t>What is a Pension?</a:t>
            </a:r>
          </a:p>
        </p:txBody>
      </p:sp>
    </p:spTree>
    <p:extLst>
      <p:ext uri="{BB962C8B-B14F-4D97-AF65-F5344CB8AC3E}">
        <p14:creationId xmlns:p14="http://schemas.microsoft.com/office/powerpoint/2010/main" val="103054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202" t="18188" r="54832" b="18104"/>
          <a:stretch/>
        </p:blipFill>
        <p:spPr>
          <a:xfrm>
            <a:off x="7150814" y="2177501"/>
            <a:ext cx="4048018" cy="3072592"/>
          </a:xfrm>
          <a:prstGeom prst="rect">
            <a:avLst/>
          </a:prstGeom>
        </p:spPr>
      </p:pic>
      <p:sp>
        <p:nvSpPr>
          <p:cNvPr id="5" name="Content Placeholder 4"/>
          <p:cNvSpPr>
            <a:spLocks noGrp="1"/>
          </p:cNvSpPr>
          <p:nvPr>
            <p:ph sz="half" idx="1"/>
          </p:nvPr>
        </p:nvSpPr>
        <p:spPr>
          <a:xfrm>
            <a:off x="729466" y="798920"/>
            <a:ext cx="6421348" cy="5138826"/>
          </a:xfrm>
        </p:spPr>
        <p:txBody>
          <a:bodyPr anchor="t">
            <a:normAutofit/>
          </a:bodyPr>
          <a:lstStyle/>
          <a:p>
            <a:endParaRPr lang="en-US" b="1" dirty="0"/>
          </a:p>
          <a:p>
            <a:br>
              <a:rPr lang="en-US" sz="3600" b="1" dirty="0"/>
            </a:br>
            <a:endParaRPr lang="en-US" sz="3600" b="1" dirty="0"/>
          </a:p>
          <a:p>
            <a:r>
              <a:rPr lang="en-US" sz="4000" b="1" dirty="0"/>
              <a:t>Participation is </a:t>
            </a:r>
            <a:r>
              <a:rPr lang="en-US" sz="4000" b="1" u="sng" dirty="0">
                <a:solidFill>
                  <a:srgbClr val="008080"/>
                </a:solidFill>
              </a:rPr>
              <a:t>required</a:t>
            </a:r>
            <a:r>
              <a:rPr lang="en-US" sz="4000" b="1" dirty="0"/>
              <a:t> if:</a:t>
            </a:r>
          </a:p>
          <a:p>
            <a:pPr marL="228600" indent="-228600">
              <a:buFont typeface="Arial" panose="020B0604020202020204" pitchFamily="34" charset="0"/>
              <a:buChar char="•"/>
            </a:pPr>
            <a:r>
              <a:rPr lang="en-US" sz="3600" dirty="0"/>
              <a:t>Employee exceeds $425 monthly salary threshold; and</a:t>
            </a:r>
          </a:p>
          <a:p>
            <a:pPr marL="228600" indent="-228600">
              <a:buFont typeface="Arial" panose="020B0604020202020204" pitchFamily="34" charset="0"/>
              <a:buChar char="•"/>
            </a:pPr>
            <a:r>
              <a:rPr lang="en-US" sz="3600" dirty="0"/>
              <a:t>No exclusions apply</a:t>
            </a:r>
          </a:p>
        </p:txBody>
      </p:sp>
      <p:sp>
        <p:nvSpPr>
          <p:cNvPr id="2" name="Title 1"/>
          <p:cNvSpPr>
            <a:spLocks noGrp="1"/>
          </p:cNvSpPr>
          <p:nvPr>
            <p:ph type="title"/>
          </p:nvPr>
        </p:nvSpPr>
        <p:spPr/>
        <p:txBody>
          <a:bodyPr>
            <a:noAutofit/>
          </a:bodyPr>
          <a:lstStyle/>
          <a:p>
            <a:pPr algn="r"/>
            <a:r>
              <a:rPr lang="en-US" sz="3600" b="0" dirty="0">
                <a:latin typeface="+mn-lt"/>
              </a:rPr>
              <a:t>Pension Plan Participation</a:t>
            </a:r>
          </a:p>
        </p:txBody>
      </p:sp>
      <p:sp>
        <p:nvSpPr>
          <p:cNvPr id="3" name="Title 1"/>
          <p:cNvSpPr txBox="1">
            <a:spLocks/>
          </p:cNvSpPr>
          <p:nvPr/>
        </p:nvSpPr>
        <p:spPr>
          <a:xfrm>
            <a:off x="1254369" y="1176704"/>
            <a:ext cx="8229600" cy="85725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baseline="0">
                <a:solidFill>
                  <a:schemeClr val="bg1"/>
                </a:solidFill>
                <a:latin typeface="+mn-lt"/>
                <a:ea typeface="+mj-ea"/>
                <a:cs typeface="+mj-cs"/>
              </a:defRPr>
            </a:lvl1pPr>
          </a:lstStyle>
          <a:p>
            <a:r>
              <a:rPr lang="en-US"/>
              <a:t>Membership Eligibility</a:t>
            </a:r>
            <a:endParaRPr lang="en-US" dirty="0"/>
          </a:p>
        </p:txBody>
      </p:sp>
    </p:spTree>
    <p:extLst>
      <p:ext uri="{BB962C8B-B14F-4D97-AF65-F5344CB8AC3E}">
        <p14:creationId xmlns:p14="http://schemas.microsoft.com/office/powerpoint/2010/main" val="73185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p:cNvSpPr>
            <a:spLocks noGrp="1"/>
          </p:cNvSpPr>
          <p:nvPr>
            <p:ph type="title"/>
          </p:nvPr>
        </p:nvSpPr>
        <p:spPr/>
        <p:txBody>
          <a:bodyPr/>
          <a:lstStyle/>
          <a:p>
            <a:r>
              <a:rPr lang="en-US" b="0" dirty="0">
                <a:latin typeface="+mn-lt"/>
              </a:rPr>
              <a:t>Three Pension Plans</a:t>
            </a:r>
          </a:p>
        </p:txBody>
      </p:sp>
      <p:pic>
        <p:nvPicPr>
          <p:cNvPr id="20" name="Picture 19"/>
          <p:cNvPicPr>
            <a:picLocks noChangeAspect="1"/>
          </p:cNvPicPr>
          <p:nvPr/>
        </p:nvPicPr>
        <p:blipFill>
          <a:blip r:embed="rId4"/>
          <a:stretch>
            <a:fillRect/>
          </a:stretch>
        </p:blipFill>
        <p:spPr>
          <a:xfrm>
            <a:off x="242530" y="4120482"/>
            <a:ext cx="926644" cy="927100"/>
          </a:xfrm>
          <a:prstGeom prst="rect">
            <a:avLst/>
          </a:prstGeom>
        </p:spPr>
      </p:pic>
      <p:pic>
        <p:nvPicPr>
          <p:cNvPr id="21" name="Picture 20"/>
          <p:cNvPicPr>
            <a:picLocks noChangeAspect="1"/>
          </p:cNvPicPr>
          <p:nvPr/>
        </p:nvPicPr>
        <p:blipFill>
          <a:blip r:embed="rId5"/>
          <a:stretch>
            <a:fillRect/>
          </a:stretch>
        </p:blipFill>
        <p:spPr>
          <a:xfrm>
            <a:off x="242530" y="2634581"/>
            <a:ext cx="926644" cy="927100"/>
          </a:xfrm>
          <a:prstGeom prst="rect">
            <a:avLst/>
          </a:prstGeom>
        </p:spPr>
      </p:pic>
      <p:sp>
        <p:nvSpPr>
          <p:cNvPr id="25" name="Rectangle 24"/>
          <p:cNvSpPr/>
          <p:nvPr/>
        </p:nvSpPr>
        <p:spPr>
          <a:xfrm>
            <a:off x="1134877" y="2664885"/>
            <a:ext cx="2775760" cy="1013226"/>
          </a:xfrm>
          <a:prstGeom prst="rect">
            <a:avLst/>
          </a:prstGeom>
        </p:spPr>
        <p:txBody>
          <a:bodyPr wrap="none">
            <a:spAutoFit/>
          </a:bodyPr>
          <a:lstStyle/>
          <a:p>
            <a:pPr algn="ctr">
              <a:lnSpc>
                <a:spcPts val="3500"/>
              </a:lnSpc>
            </a:pPr>
            <a:r>
              <a:rPr lang="en-US" sz="4000" dirty="0">
                <a:solidFill>
                  <a:schemeClr val="bg1"/>
                </a:solidFill>
              </a:rPr>
              <a:t>Police &amp; Fire</a:t>
            </a:r>
          </a:p>
          <a:p>
            <a:pPr algn="ctr">
              <a:lnSpc>
                <a:spcPts val="3500"/>
              </a:lnSpc>
            </a:pPr>
            <a:r>
              <a:rPr lang="en-US" sz="4000" dirty="0">
                <a:solidFill>
                  <a:schemeClr val="bg1"/>
                </a:solidFill>
              </a:rPr>
              <a:t>Plan</a:t>
            </a:r>
            <a:endParaRPr lang="en-US" sz="4000" dirty="0"/>
          </a:p>
        </p:txBody>
      </p:sp>
      <p:sp>
        <p:nvSpPr>
          <p:cNvPr id="26" name="Rectangle 25"/>
          <p:cNvSpPr/>
          <p:nvPr/>
        </p:nvSpPr>
        <p:spPr>
          <a:xfrm>
            <a:off x="1143024" y="1233127"/>
            <a:ext cx="2759474" cy="990015"/>
          </a:xfrm>
          <a:prstGeom prst="rect">
            <a:avLst/>
          </a:prstGeom>
        </p:spPr>
        <p:txBody>
          <a:bodyPr wrap="none">
            <a:spAutoFit/>
          </a:bodyPr>
          <a:lstStyle/>
          <a:p>
            <a:pPr algn="ctr">
              <a:lnSpc>
                <a:spcPts val="3500"/>
              </a:lnSpc>
            </a:pPr>
            <a:r>
              <a:rPr lang="en-US" sz="4000" dirty="0">
                <a:solidFill>
                  <a:schemeClr val="bg1"/>
                </a:solidFill>
              </a:rPr>
              <a:t>Coordinated</a:t>
            </a:r>
          </a:p>
          <a:p>
            <a:pPr algn="ctr">
              <a:lnSpc>
                <a:spcPts val="3500"/>
              </a:lnSpc>
            </a:pPr>
            <a:r>
              <a:rPr lang="en-US" sz="4000" dirty="0">
                <a:solidFill>
                  <a:schemeClr val="bg1"/>
                </a:solidFill>
              </a:rPr>
              <a:t>Plan</a:t>
            </a:r>
            <a:endParaRPr lang="en-US" sz="4000" dirty="0"/>
          </a:p>
        </p:txBody>
      </p:sp>
      <p:sp>
        <p:nvSpPr>
          <p:cNvPr id="27" name="Rectangle 26"/>
          <p:cNvSpPr/>
          <p:nvPr/>
        </p:nvSpPr>
        <p:spPr>
          <a:xfrm>
            <a:off x="1150589" y="4120707"/>
            <a:ext cx="2744341" cy="990015"/>
          </a:xfrm>
          <a:prstGeom prst="rect">
            <a:avLst/>
          </a:prstGeom>
        </p:spPr>
        <p:txBody>
          <a:bodyPr wrap="none">
            <a:spAutoFit/>
          </a:bodyPr>
          <a:lstStyle/>
          <a:p>
            <a:pPr algn="ctr">
              <a:lnSpc>
                <a:spcPts val="3500"/>
              </a:lnSpc>
            </a:pPr>
            <a:r>
              <a:rPr lang="en-US" sz="4000" dirty="0">
                <a:solidFill>
                  <a:schemeClr val="bg1"/>
                </a:solidFill>
              </a:rPr>
              <a:t>Correctional</a:t>
            </a:r>
          </a:p>
          <a:p>
            <a:pPr algn="ctr">
              <a:lnSpc>
                <a:spcPts val="3500"/>
              </a:lnSpc>
            </a:pPr>
            <a:r>
              <a:rPr lang="en-US" sz="4000" dirty="0">
                <a:solidFill>
                  <a:schemeClr val="bg1"/>
                </a:solidFill>
              </a:rPr>
              <a:t>Plan</a:t>
            </a:r>
            <a:endParaRPr lang="en-US" sz="4000" dirty="0"/>
          </a:p>
        </p:txBody>
      </p:sp>
      <p:sp>
        <p:nvSpPr>
          <p:cNvPr id="31" name="Rectangle 30"/>
          <p:cNvSpPr/>
          <p:nvPr/>
        </p:nvSpPr>
        <p:spPr>
          <a:xfrm>
            <a:off x="5223443" y="869843"/>
            <a:ext cx="3030060" cy="990015"/>
          </a:xfrm>
          <a:prstGeom prst="rect">
            <a:avLst/>
          </a:prstGeom>
        </p:spPr>
        <p:txBody>
          <a:bodyPr wrap="none">
            <a:spAutoFit/>
          </a:bodyPr>
          <a:lstStyle/>
          <a:p>
            <a:pPr algn="ctr">
              <a:lnSpc>
                <a:spcPts val="3500"/>
              </a:lnSpc>
            </a:pPr>
            <a:r>
              <a:rPr lang="en-US" sz="4000" dirty="0"/>
              <a:t>Employee</a:t>
            </a:r>
          </a:p>
          <a:p>
            <a:pPr algn="ctr">
              <a:lnSpc>
                <a:spcPts val="3500"/>
              </a:lnSpc>
            </a:pPr>
            <a:r>
              <a:rPr lang="en-US" sz="4000" dirty="0"/>
              <a:t>Contributions</a:t>
            </a:r>
          </a:p>
        </p:txBody>
      </p:sp>
      <p:sp>
        <p:nvSpPr>
          <p:cNvPr id="32" name="Rectangle 31"/>
          <p:cNvSpPr/>
          <p:nvPr/>
        </p:nvSpPr>
        <p:spPr>
          <a:xfrm>
            <a:off x="6124725" y="2187088"/>
            <a:ext cx="1460657" cy="564385"/>
          </a:xfrm>
          <a:prstGeom prst="rect">
            <a:avLst/>
          </a:prstGeom>
        </p:spPr>
        <p:txBody>
          <a:bodyPr wrap="none">
            <a:spAutoFit/>
          </a:bodyPr>
          <a:lstStyle/>
          <a:p>
            <a:pPr algn="ctr">
              <a:lnSpc>
                <a:spcPts val="3500"/>
              </a:lnSpc>
            </a:pPr>
            <a:r>
              <a:rPr lang="en-US" sz="4000" dirty="0">
                <a:solidFill>
                  <a:schemeClr val="bg1"/>
                </a:solidFill>
              </a:rPr>
              <a:t>6.50%</a:t>
            </a:r>
            <a:endParaRPr lang="en-US" sz="4000" dirty="0"/>
          </a:p>
        </p:txBody>
      </p:sp>
      <p:sp>
        <p:nvSpPr>
          <p:cNvPr id="34" name="Rectangle 33"/>
          <p:cNvSpPr/>
          <p:nvPr/>
        </p:nvSpPr>
        <p:spPr>
          <a:xfrm>
            <a:off x="5994882" y="3618846"/>
            <a:ext cx="1720343" cy="541174"/>
          </a:xfrm>
          <a:prstGeom prst="rect">
            <a:avLst/>
          </a:prstGeom>
        </p:spPr>
        <p:txBody>
          <a:bodyPr wrap="none">
            <a:spAutoFit/>
          </a:bodyPr>
          <a:lstStyle/>
          <a:p>
            <a:pPr algn="ctr">
              <a:lnSpc>
                <a:spcPts val="3500"/>
              </a:lnSpc>
            </a:pPr>
            <a:r>
              <a:rPr lang="en-US" sz="4000" dirty="0">
                <a:solidFill>
                  <a:schemeClr val="bg1"/>
                </a:solidFill>
              </a:rPr>
              <a:t>11.80%</a:t>
            </a:r>
            <a:endParaRPr lang="en-US" sz="4000" dirty="0"/>
          </a:p>
        </p:txBody>
      </p:sp>
      <p:sp>
        <p:nvSpPr>
          <p:cNvPr id="36" name="Rectangle 35"/>
          <p:cNvSpPr/>
          <p:nvPr/>
        </p:nvSpPr>
        <p:spPr>
          <a:xfrm>
            <a:off x="6124726" y="5050604"/>
            <a:ext cx="1460657" cy="541174"/>
          </a:xfrm>
          <a:prstGeom prst="rect">
            <a:avLst/>
          </a:prstGeom>
        </p:spPr>
        <p:txBody>
          <a:bodyPr wrap="none">
            <a:spAutoFit/>
          </a:bodyPr>
          <a:lstStyle/>
          <a:p>
            <a:pPr algn="ctr">
              <a:lnSpc>
                <a:spcPts val="3500"/>
              </a:lnSpc>
            </a:pPr>
            <a:r>
              <a:rPr lang="en-US" sz="4000" dirty="0">
                <a:solidFill>
                  <a:schemeClr val="bg1"/>
                </a:solidFill>
              </a:rPr>
              <a:t>6.83%</a:t>
            </a:r>
            <a:endParaRPr lang="en-US" sz="4000" dirty="0"/>
          </a:p>
        </p:txBody>
      </p:sp>
      <p:sp>
        <p:nvSpPr>
          <p:cNvPr id="18" name="Rectangle 17"/>
          <p:cNvSpPr/>
          <p:nvPr/>
        </p:nvSpPr>
        <p:spPr>
          <a:xfrm>
            <a:off x="8747013" y="869843"/>
            <a:ext cx="3030060" cy="990015"/>
          </a:xfrm>
          <a:prstGeom prst="rect">
            <a:avLst/>
          </a:prstGeom>
        </p:spPr>
        <p:txBody>
          <a:bodyPr wrap="none">
            <a:spAutoFit/>
          </a:bodyPr>
          <a:lstStyle/>
          <a:p>
            <a:pPr algn="ctr">
              <a:lnSpc>
                <a:spcPts val="3500"/>
              </a:lnSpc>
            </a:pPr>
            <a:r>
              <a:rPr lang="en-US" sz="4000" dirty="0"/>
              <a:t>Employer</a:t>
            </a:r>
          </a:p>
          <a:p>
            <a:pPr algn="ctr">
              <a:lnSpc>
                <a:spcPts val="3500"/>
              </a:lnSpc>
            </a:pPr>
            <a:r>
              <a:rPr lang="en-US" sz="4000" dirty="0"/>
              <a:t>Contributions</a:t>
            </a:r>
          </a:p>
        </p:txBody>
      </p:sp>
      <p:sp>
        <p:nvSpPr>
          <p:cNvPr id="22" name="Rectangle 21"/>
          <p:cNvSpPr/>
          <p:nvPr/>
        </p:nvSpPr>
        <p:spPr>
          <a:xfrm>
            <a:off x="9648295" y="2187088"/>
            <a:ext cx="1460656" cy="541174"/>
          </a:xfrm>
          <a:prstGeom prst="rect">
            <a:avLst/>
          </a:prstGeom>
        </p:spPr>
        <p:txBody>
          <a:bodyPr wrap="none">
            <a:spAutoFit/>
          </a:bodyPr>
          <a:lstStyle/>
          <a:p>
            <a:pPr algn="ctr">
              <a:lnSpc>
                <a:spcPts val="3500"/>
              </a:lnSpc>
            </a:pPr>
            <a:r>
              <a:rPr lang="en-US" sz="4000" dirty="0">
                <a:solidFill>
                  <a:schemeClr val="bg1"/>
                </a:solidFill>
              </a:rPr>
              <a:t>7.50%</a:t>
            </a:r>
            <a:endParaRPr lang="en-US" sz="4000" dirty="0"/>
          </a:p>
        </p:txBody>
      </p:sp>
      <p:sp>
        <p:nvSpPr>
          <p:cNvPr id="23" name="Rectangle 22"/>
          <p:cNvSpPr/>
          <p:nvPr/>
        </p:nvSpPr>
        <p:spPr>
          <a:xfrm>
            <a:off x="9518451" y="3618846"/>
            <a:ext cx="1720344" cy="541174"/>
          </a:xfrm>
          <a:prstGeom prst="rect">
            <a:avLst/>
          </a:prstGeom>
        </p:spPr>
        <p:txBody>
          <a:bodyPr wrap="none">
            <a:spAutoFit/>
          </a:bodyPr>
          <a:lstStyle/>
          <a:p>
            <a:pPr algn="ctr">
              <a:lnSpc>
                <a:spcPts val="3500"/>
              </a:lnSpc>
            </a:pPr>
            <a:r>
              <a:rPr lang="en-US" sz="4000" dirty="0">
                <a:solidFill>
                  <a:schemeClr val="bg1"/>
                </a:solidFill>
              </a:rPr>
              <a:t>17.70%</a:t>
            </a:r>
            <a:endParaRPr lang="en-US" sz="4000" dirty="0"/>
          </a:p>
        </p:txBody>
      </p:sp>
      <p:sp>
        <p:nvSpPr>
          <p:cNvPr id="24" name="Rectangle 23"/>
          <p:cNvSpPr/>
          <p:nvPr/>
        </p:nvSpPr>
        <p:spPr>
          <a:xfrm>
            <a:off x="9518452" y="5050604"/>
            <a:ext cx="1720344" cy="541174"/>
          </a:xfrm>
          <a:prstGeom prst="rect">
            <a:avLst/>
          </a:prstGeom>
        </p:spPr>
        <p:txBody>
          <a:bodyPr wrap="none">
            <a:spAutoFit/>
          </a:bodyPr>
          <a:lstStyle/>
          <a:p>
            <a:pPr algn="ctr">
              <a:lnSpc>
                <a:spcPts val="3500"/>
              </a:lnSpc>
            </a:pPr>
            <a:r>
              <a:rPr lang="en-US" sz="4000" dirty="0">
                <a:solidFill>
                  <a:schemeClr val="bg1"/>
                </a:solidFill>
              </a:rPr>
              <a:t>10.25%</a:t>
            </a:r>
            <a:endParaRPr lang="en-US" sz="4000" dirty="0"/>
          </a:p>
        </p:txBody>
      </p:sp>
      <p:pic>
        <p:nvPicPr>
          <p:cNvPr id="29" name="Picture 28"/>
          <p:cNvPicPr>
            <a:picLocks noChangeAspect="1"/>
          </p:cNvPicPr>
          <p:nvPr/>
        </p:nvPicPr>
        <p:blipFill>
          <a:blip r:embed="rId6"/>
          <a:stretch>
            <a:fillRect/>
          </a:stretch>
        </p:blipFill>
        <p:spPr>
          <a:xfrm>
            <a:off x="242530" y="1209846"/>
            <a:ext cx="905386" cy="909994"/>
          </a:xfrm>
          <a:prstGeom prst="rect">
            <a:avLst/>
          </a:prstGeom>
        </p:spPr>
      </p:pic>
    </p:spTree>
    <p:extLst>
      <p:ext uri="{BB962C8B-B14F-4D97-AF65-F5344CB8AC3E}">
        <p14:creationId xmlns:p14="http://schemas.microsoft.com/office/powerpoint/2010/main" val="365310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FC25B3-3C77-FFAB-0FF6-7EF25793C2CB}"/>
              </a:ext>
            </a:extLst>
          </p:cNvPr>
          <p:cNvSpPr>
            <a:spLocks noGrp="1"/>
          </p:cNvSpPr>
          <p:nvPr>
            <p:ph type="title"/>
          </p:nvPr>
        </p:nvSpPr>
        <p:spPr/>
        <p:txBody>
          <a:bodyPr/>
          <a:lstStyle/>
          <a:p>
            <a:r>
              <a:rPr lang="en-US" b="0" dirty="0">
                <a:latin typeface="+mn-lt"/>
              </a:rPr>
              <a:t>Coordinated Plan Membership</a:t>
            </a:r>
          </a:p>
        </p:txBody>
      </p:sp>
      <p:sp>
        <p:nvSpPr>
          <p:cNvPr id="7" name="TextBox 6">
            <a:extLst>
              <a:ext uri="{FF2B5EF4-FFF2-40B4-BE49-F238E27FC236}">
                <a16:creationId xmlns:a16="http://schemas.microsoft.com/office/drawing/2014/main" id="{E09A560B-8954-6059-64EA-27A1E9C75A62}"/>
              </a:ext>
            </a:extLst>
          </p:cNvPr>
          <p:cNvSpPr txBox="1"/>
          <p:nvPr/>
        </p:nvSpPr>
        <p:spPr>
          <a:xfrm>
            <a:off x="4026468" y="1956525"/>
            <a:ext cx="7102642" cy="4093428"/>
          </a:xfrm>
          <a:prstGeom prst="rect">
            <a:avLst/>
          </a:prstGeom>
          <a:noFill/>
        </p:spPr>
        <p:txBody>
          <a:bodyPr wrap="square">
            <a:spAutoFit/>
          </a:bodyPr>
          <a:lstStyle/>
          <a:p>
            <a:r>
              <a:rPr lang="en-US" sz="3600" b="1" dirty="0"/>
              <a:t>Coordinated Plan — Minn. Stat. § 353.01, subd. 2a or 2d </a:t>
            </a:r>
          </a:p>
          <a:p>
            <a:pPr marL="457200" indent="-457200">
              <a:buFont typeface="Arial" panose="020B0604020202020204" pitchFamily="34" charset="0"/>
              <a:buChar char="•"/>
            </a:pPr>
            <a:r>
              <a:rPr lang="en-US" sz="3200" dirty="0"/>
              <a:t>Largest of PERA’s three pension plans </a:t>
            </a:r>
          </a:p>
          <a:p>
            <a:pPr marL="457200" indent="-457200">
              <a:buFont typeface="Arial" panose="020B0604020202020204" pitchFamily="34" charset="0"/>
              <a:buChar char="•"/>
            </a:pPr>
            <a:r>
              <a:rPr lang="en-US" sz="3200" dirty="0"/>
              <a:t>For most full or part-time permanent employees, including non-certified employees of independent school districts </a:t>
            </a:r>
          </a:p>
          <a:p>
            <a:endParaRPr lang="en-US" sz="2800" dirty="0"/>
          </a:p>
        </p:txBody>
      </p:sp>
      <p:pic>
        <p:nvPicPr>
          <p:cNvPr id="8" name="Picture 7">
            <a:extLst>
              <a:ext uri="{FF2B5EF4-FFF2-40B4-BE49-F238E27FC236}">
                <a16:creationId xmlns:a16="http://schemas.microsoft.com/office/drawing/2014/main" id="{9038544A-E335-3924-FF36-3D4DCE9E2070}"/>
              </a:ext>
            </a:extLst>
          </p:cNvPr>
          <p:cNvPicPr>
            <a:picLocks noChangeAspect="1"/>
          </p:cNvPicPr>
          <p:nvPr/>
        </p:nvPicPr>
        <p:blipFill rotWithShape="1">
          <a:blip r:embed="rId3">
            <a:extLst>
              <a:ext uri="{28A0092B-C50C-407E-A947-70E740481C1C}">
                <a14:useLocalDpi xmlns:a14="http://schemas.microsoft.com/office/drawing/2010/main" val="0"/>
              </a:ext>
            </a:extLst>
          </a:blip>
          <a:srcRect l="13014" t="9105" r="10032" b="6953"/>
          <a:stretch/>
        </p:blipFill>
        <p:spPr>
          <a:xfrm>
            <a:off x="535405" y="1956525"/>
            <a:ext cx="3140207" cy="3493780"/>
          </a:xfrm>
          <a:prstGeom prst="rect">
            <a:avLst/>
          </a:prstGeom>
        </p:spPr>
      </p:pic>
    </p:spTree>
    <p:extLst>
      <p:ext uri="{BB962C8B-B14F-4D97-AF65-F5344CB8AC3E}">
        <p14:creationId xmlns:p14="http://schemas.microsoft.com/office/powerpoint/2010/main" val="269464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2E4F8-C1C2-DAD9-2E12-75A37971B8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62F7EA-4947-526F-F1BB-06985CEB2E5C}"/>
              </a:ext>
            </a:extLst>
          </p:cNvPr>
          <p:cNvSpPr>
            <a:spLocks noGrp="1"/>
          </p:cNvSpPr>
          <p:nvPr>
            <p:ph type="title"/>
          </p:nvPr>
        </p:nvSpPr>
        <p:spPr/>
        <p:txBody>
          <a:bodyPr/>
          <a:lstStyle/>
          <a:p>
            <a:r>
              <a:rPr lang="en-US" b="0" dirty="0">
                <a:latin typeface="+mn-lt"/>
              </a:rPr>
              <a:t>Police &amp; Fire Plan Membership</a:t>
            </a:r>
          </a:p>
        </p:txBody>
      </p:sp>
      <p:sp>
        <p:nvSpPr>
          <p:cNvPr id="7" name="TextBox 6">
            <a:extLst>
              <a:ext uri="{FF2B5EF4-FFF2-40B4-BE49-F238E27FC236}">
                <a16:creationId xmlns:a16="http://schemas.microsoft.com/office/drawing/2014/main" id="{AFD28465-1A6F-22FA-FD2D-058DDE89CCCD}"/>
              </a:ext>
            </a:extLst>
          </p:cNvPr>
          <p:cNvSpPr txBox="1"/>
          <p:nvPr/>
        </p:nvSpPr>
        <p:spPr>
          <a:xfrm>
            <a:off x="3902184" y="1601860"/>
            <a:ext cx="7451616" cy="4154984"/>
          </a:xfrm>
          <a:prstGeom prst="rect">
            <a:avLst/>
          </a:prstGeom>
          <a:noFill/>
        </p:spPr>
        <p:txBody>
          <a:bodyPr wrap="square">
            <a:spAutoFit/>
          </a:bodyPr>
          <a:lstStyle/>
          <a:p>
            <a:r>
              <a:rPr lang="en-US" sz="3600" b="1" dirty="0"/>
              <a:t>Police &amp; Fire Plan — </a:t>
            </a:r>
          </a:p>
          <a:p>
            <a:r>
              <a:rPr lang="en-US" sz="3600" b="1" dirty="0"/>
              <a:t>Minn. Stat. § 353.64 </a:t>
            </a:r>
          </a:p>
          <a:p>
            <a:pPr marL="457200" indent="-457200">
              <a:buFont typeface="Arial" panose="020B0604020202020204" pitchFamily="34" charset="0"/>
              <a:buChar char="•"/>
            </a:pPr>
            <a:r>
              <a:rPr lang="en-US" sz="3200" dirty="0"/>
              <a:t>For </a:t>
            </a:r>
            <a:r>
              <a:rPr lang="en-US" sz="3200" b="1" dirty="0"/>
              <a:t>full-time</a:t>
            </a:r>
            <a:r>
              <a:rPr lang="en-US" sz="3200" dirty="0"/>
              <a:t> police officers and</a:t>
            </a:r>
            <a:r>
              <a:rPr lang="en-US" sz="3200" b="1" dirty="0"/>
              <a:t> full-time </a:t>
            </a:r>
            <a:r>
              <a:rPr lang="en-US" sz="3200" dirty="0"/>
              <a:t>professional firefighters </a:t>
            </a:r>
          </a:p>
          <a:p>
            <a:pPr marL="457200" indent="-457200">
              <a:buFont typeface="Arial" panose="020B0604020202020204" pitchFamily="34" charset="0"/>
              <a:buChar char="•"/>
            </a:pPr>
            <a:r>
              <a:rPr lang="en-US" sz="3200" dirty="0"/>
              <a:t>Part-time police officers and firefighters can be enrolled with a resolution</a:t>
            </a:r>
          </a:p>
          <a:p>
            <a:pPr marL="914400" lvl="1" indent="-457200">
              <a:buFont typeface="Arial" panose="020B0604020202020204" pitchFamily="34" charset="0"/>
              <a:buChar char="•"/>
            </a:pPr>
            <a:r>
              <a:rPr lang="en-US" sz="3200" dirty="0"/>
              <a:t>If no resolution is provided, default plan is Coordinated</a:t>
            </a:r>
          </a:p>
        </p:txBody>
      </p:sp>
      <p:pic>
        <p:nvPicPr>
          <p:cNvPr id="5" name="Picture 4">
            <a:extLst>
              <a:ext uri="{FF2B5EF4-FFF2-40B4-BE49-F238E27FC236}">
                <a16:creationId xmlns:a16="http://schemas.microsoft.com/office/drawing/2014/main" id="{DA46F7C2-B6D3-734A-7F66-85A60AF15335}"/>
              </a:ext>
            </a:extLst>
          </p:cNvPr>
          <p:cNvPicPr>
            <a:picLocks noChangeAspect="1"/>
          </p:cNvPicPr>
          <p:nvPr/>
        </p:nvPicPr>
        <p:blipFill>
          <a:blip r:embed="rId3"/>
          <a:stretch>
            <a:fillRect/>
          </a:stretch>
        </p:blipFill>
        <p:spPr>
          <a:xfrm>
            <a:off x="529448" y="1956525"/>
            <a:ext cx="3102664" cy="3445654"/>
          </a:xfrm>
          <a:prstGeom prst="rect">
            <a:avLst/>
          </a:prstGeom>
        </p:spPr>
      </p:pic>
    </p:spTree>
    <p:extLst>
      <p:ext uri="{BB962C8B-B14F-4D97-AF65-F5344CB8AC3E}">
        <p14:creationId xmlns:p14="http://schemas.microsoft.com/office/powerpoint/2010/main" val="4419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05AFD-EFB3-2FAD-4491-604432AA6C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3A6D26-D44A-854E-D429-0C93941F4ACA}"/>
              </a:ext>
            </a:extLst>
          </p:cNvPr>
          <p:cNvSpPr>
            <a:spLocks noGrp="1"/>
          </p:cNvSpPr>
          <p:nvPr>
            <p:ph type="title"/>
          </p:nvPr>
        </p:nvSpPr>
        <p:spPr/>
        <p:txBody>
          <a:bodyPr/>
          <a:lstStyle/>
          <a:p>
            <a:r>
              <a:rPr lang="en-US" b="0" dirty="0">
                <a:latin typeface="+mn-lt"/>
              </a:rPr>
              <a:t>Correctional Plan Membership</a:t>
            </a:r>
          </a:p>
        </p:txBody>
      </p:sp>
      <p:sp>
        <p:nvSpPr>
          <p:cNvPr id="7" name="TextBox 6">
            <a:extLst>
              <a:ext uri="{FF2B5EF4-FFF2-40B4-BE49-F238E27FC236}">
                <a16:creationId xmlns:a16="http://schemas.microsoft.com/office/drawing/2014/main" id="{85BC9C1D-336C-8E77-C422-DD3E53FA17D9}"/>
              </a:ext>
            </a:extLst>
          </p:cNvPr>
          <p:cNvSpPr txBox="1"/>
          <p:nvPr/>
        </p:nvSpPr>
        <p:spPr>
          <a:xfrm>
            <a:off x="4050632" y="1793694"/>
            <a:ext cx="6849978" cy="3662541"/>
          </a:xfrm>
          <a:prstGeom prst="rect">
            <a:avLst/>
          </a:prstGeom>
          <a:noFill/>
        </p:spPr>
        <p:txBody>
          <a:bodyPr wrap="square">
            <a:spAutoFit/>
          </a:bodyPr>
          <a:lstStyle/>
          <a:p>
            <a:r>
              <a:rPr lang="en-US" sz="3600" b="1" dirty="0"/>
              <a:t>Correctional Plan —</a:t>
            </a:r>
          </a:p>
          <a:p>
            <a:r>
              <a:rPr lang="en-US" sz="3600" b="1" dirty="0"/>
              <a:t>Minn. Stat. § 353E.02 </a:t>
            </a:r>
          </a:p>
          <a:p>
            <a:pPr marL="457200" indent="-457200">
              <a:buFont typeface="Arial" panose="020B0604020202020204" pitchFamily="34" charset="0"/>
              <a:buChar char="•"/>
            </a:pPr>
            <a:r>
              <a:rPr lang="en-US" sz="3200" dirty="0"/>
              <a:t>For correctional guards or officers, a joint jailer/dispatcher, or a supervisor of these positions </a:t>
            </a:r>
          </a:p>
          <a:p>
            <a:pPr marL="457200" indent="-457200">
              <a:buFont typeface="Arial" panose="020B0604020202020204" pitchFamily="34" charset="0"/>
              <a:buChar char="•"/>
            </a:pPr>
            <a:r>
              <a:rPr lang="en-US" sz="3200" dirty="0"/>
              <a:t>Must be working in a county, regional adult, or juvenile correctional facility</a:t>
            </a:r>
          </a:p>
        </p:txBody>
      </p:sp>
      <p:pic>
        <p:nvPicPr>
          <p:cNvPr id="2" name="Picture 1">
            <a:extLst>
              <a:ext uri="{FF2B5EF4-FFF2-40B4-BE49-F238E27FC236}">
                <a16:creationId xmlns:a16="http://schemas.microsoft.com/office/drawing/2014/main" id="{73AA82F4-8DB9-F600-7B80-DB717A7C94DA}"/>
              </a:ext>
            </a:extLst>
          </p:cNvPr>
          <p:cNvPicPr>
            <a:picLocks noChangeAspect="1"/>
          </p:cNvPicPr>
          <p:nvPr/>
        </p:nvPicPr>
        <p:blipFill>
          <a:blip r:embed="rId3"/>
          <a:stretch>
            <a:fillRect/>
          </a:stretch>
        </p:blipFill>
        <p:spPr>
          <a:xfrm>
            <a:off x="401626" y="1847751"/>
            <a:ext cx="3328636" cy="3554428"/>
          </a:xfrm>
          <a:prstGeom prst="rect">
            <a:avLst/>
          </a:prstGeom>
        </p:spPr>
      </p:pic>
    </p:spTree>
    <p:extLst>
      <p:ext uri="{BB962C8B-B14F-4D97-AF65-F5344CB8AC3E}">
        <p14:creationId xmlns:p14="http://schemas.microsoft.com/office/powerpoint/2010/main" val="816173230"/>
      </p:ext>
    </p:extLst>
  </p:cSld>
  <p:clrMapOvr>
    <a:masterClrMapping/>
  </p:clrMapOvr>
</p:sld>
</file>

<file path=ppt/theme/theme1.xml><?xml version="1.0" encoding="utf-8"?>
<a:theme xmlns:a="http://schemas.openxmlformats.org/drawingml/2006/main" name="Gray white triangle theme 11.20.23">
  <a:themeElements>
    <a:clrScheme name="PERA Colors">
      <a:dk1>
        <a:sysClr val="windowText" lastClr="000000"/>
      </a:dk1>
      <a:lt1>
        <a:sysClr val="window" lastClr="FFFFFF"/>
      </a:lt1>
      <a:dk2>
        <a:srgbClr val="44546A"/>
      </a:dk2>
      <a:lt2>
        <a:srgbClr val="E7E6E6"/>
      </a:lt2>
      <a:accent1>
        <a:srgbClr val="5B9BD5"/>
      </a:accent1>
      <a:accent2>
        <a:srgbClr val="ED7D31"/>
      </a:accent2>
      <a:accent3>
        <a:srgbClr val="CB7D30"/>
      </a:accent3>
      <a:accent4>
        <a:srgbClr val="8B2332"/>
      </a:accent4>
      <a:accent5>
        <a:srgbClr val="0069A6"/>
      </a:accent5>
      <a:accent6>
        <a:srgbClr val="7A9C4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y white triangle theme 11.20.23" id="{F646DCFC-3865-496B-8198-9FA8F2E62B0F}" vid="{60323D77-7607-433F-9D1D-87F787928E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Gray white triangle theme 11.20.23</Template>
  <TotalTime>11631</TotalTime>
  <Words>3156</Words>
  <Application>Microsoft Office PowerPoint</Application>
  <PresentationFormat>Widescreen</PresentationFormat>
  <Paragraphs>246</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Gray white triangle theme 11.20.23</vt:lpstr>
      <vt:lpstr>Intro to PERA</vt:lpstr>
      <vt:lpstr>PowerPoint Presentation</vt:lpstr>
      <vt:lpstr>PowerPoint Presentation</vt:lpstr>
      <vt:lpstr>What is a Pension?</vt:lpstr>
      <vt:lpstr>Pension Plan Participation</vt:lpstr>
      <vt:lpstr>Three Pension Plans</vt:lpstr>
      <vt:lpstr>Coordinated Plan Membership</vt:lpstr>
      <vt:lpstr>Police &amp; Fire Plan Membership</vt:lpstr>
      <vt:lpstr>Correctional Plan Membership</vt:lpstr>
      <vt:lpstr>Pension Formula</vt:lpstr>
      <vt:lpstr>PowerPoint Presentation</vt:lpstr>
      <vt:lpstr>Public Employees DCP</vt:lpstr>
      <vt:lpstr>DCP Participation</vt:lpstr>
      <vt:lpstr>Public Employees DCP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vector>
  </TitlesOfParts>
  <Company>PERA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ProfileDefault</dc:creator>
  <cp:lastModifiedBy>Desi Felker (PERA)</cp:lastModifiedBy>
  <cp:revision>501</cp:revision>
  <dcterms:created xsi:type="dcterms:W3CDTF">2023-11-20T21:32:10Z</dcterms:created>
  <dcterms:modified xsi:type="dcterms:W3CDTF">2026-04-07T20:02:16Z</dcterms:modified>
</cp:coreProperties>
</file>